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diagrams/drawing8.xml" ContentType="application/vnd.ms-office.drawingml.diagramDrawing+xml"/>
  <Override PartName="/ppt/diagrams/quickStyle8.xml" ContentType="application/vnd.openxmlformats-officedocument.drawingml.diagramStyl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xls" ContentType="application/vnd.ms-exce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charts/chart23.xml" ContentType="application/vnd.openxmlformats-officedocument.drawingml.char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charts/chart17.xml" ContentType="application/vnd.openxmlformats-officedocument.drawingml.char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rawings/drawing7.xml" ContentType="application/vnd.openxmlformats-officedocument.drawingml.chartshapes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diagrams/quickStyle7.xml" ContentType="application/vnd.openxmlformats-officedocument.drawingml.diagramStyl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charts/chart25.xml" ContentType="application/vnd.openxmlformats-officedocument.drawingml.char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charts/chart14.xml" ContentType="application/vnd.openxmlformats-officedocument.drawingml.chart+xml"/>
  <Override PartName="/ppt/slideLayouts/slideLayout50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charts/chart19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58" r:id="rId2"/>
    <p:sldMasterId id="2147483818" r:id="rId3"/>
    <p:sldMasterId id="2147483830" r:id="rId4"/>
    <p:sldMasterId id="2147483843" r:id="rId5"/>
    <p:sldMasterId id="2147483880" r:id="rId6"/>
    <p:sldMasterId id="2147483904" r:id="rId7"/>
    <p:sldMasterId id="2147483929" r:id="rId8"/>
    <p:sldMasterId id="2147483941" r:id="rId9"/>
    <p:sldMasterId id="2147483953" r:id="rId10"/>
    <p:sldMasterId id="2147483965" r:id="rId11"/>
    <p:sldMasterId id="2147483977" r:id="rId12"/>
  </p:sldMasterIdLst>
  <p:notesMasterIdLst>
    <p:notesMasterId r:id="rId40"/>
  </p:notesMasterIdLst>
  <p:sldIdLst>
    <p:sldId id="365" r:id="rId13"/>
    <p:sldId id="344" r:id="rId14"/>
    <p:sldId id="345" r:id="rId15"/>
    <p:sldId id="389" r:id="rId16"/>
    <p:sldId id="390" r:id="rId17"/>
    <p:sldId id="346" r:id="rId18"/>
    <p:sldId id="391" r:id="rId19"/>
    <p:sldId id="303" r:id="rId20"/>
    <p:sldId id="451" r:id="rId21"/>
    <p:sldId id="419" r:id="rId22"/>
    <p:sldId id="415" r:id="rId23"/>
    <p:sldId id="440" r:id="rId24"/>
    <p:sldId id="454" r:id="rId25"/>
    <p:sldId id="441" r:id="rId26"/>
    <p:sldId id="422" r:id="rId27"/>
    <p:sldId id="403" r:id="rId28"/>
    <p:sldId id="446" r:id="rId29"/>
    <p:sldId id="447" r:id="rId30"/>
    <p:sldId id="448" r:id="rId31"/>
    <p:sldId id="452" r:id="rId32"/>
    <p:sldId id="449" r:id="rId33"/>
    <p:sldId id="394" r:id="rId34"/>
    <p:sldId id="433" r:id="rId35"/>
    <p:sldId id="425" r:id="rId36"/>
    <p:sldId id="436" r:id="rId37"/>
    <p:sldId id="429" r:id="rId38"/>
    <p:sldId id="439" r:id="rId39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EEDAA72E-1455-429B-875A-C8AADDD7AB9E}">
          <p14:sldIdLst>
            <p14:sldId id="365"/>
            <p14:sldId id="344"/>
            <p14:sldId id="345"/>
            <p14:sldId id="389"/>
            <p14:sldId id="390"/>
            <p14:sldId id="346"/>
            <p14:sldId id="391"/>
            <p14:sldId id="303"/>
            <p14:sldId id="451"/>
            <p14:sldId id="419"/>
            <p14:sldId id="415"/>
            <p14:sldId id="440"/>
            <p14:sldId id="454"/>
            <p14:sldId id="441"/>
            <p14:sldId id="442"/>
            <p14:sldId id="443"/>
            <p14:sldId id="444"/>
            <p14:sldId id="445"/>
            <p14:sldId id="422"/>
            <p14:sldId id="455"/>
            <p14:sldId id="403"/>
            <p14:sldId id="446"/>
            <p14:sldId id="447"/>
            <p14:sldId id="448"/>
            <p14:sldId id="452"/>
            <p14:sldId id="449"/>
            <p14:sldId id="394"/>
            <p14:sldId id="433"/>
            <p14:sldId id="426"/>
            <p14:sldId id="425"/>
            <p14:sldId id="427"/>
            <p14:sldId id="434"/>
            <p14:sldId id="428"/>
            <p14:sldId id="435"/>
            <p14:sldId id="436"/>
            <p14:sldId id="437"/>
            <p14:sldId id="438"/>
            <p14:sldId id="429"/>
            <p14:sldId id="430"/>
            <p14:sldId id="431"/>
            <p14:sldId id="432"/>
            <p14:sldId id="450"/>
            <p14:sldId id="43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E0FF"/>
    <a:srgbClr val="99CCFF"/>
    <a:srgbClr val="FFFFD9"/>
    <a:srgbClr val="D9FFD9"/>
    <a:srgbClr val="CCFFCC"/>
    <a:srgbClr val="008000"/>
    <a:srgbClr val="009900"/>
    <a:srgbClr val="E5FFE5"/>
    <a:srgbClr val="FFCCFF"/>
    <a:srgbClr val="558E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652" autoAdjust="0"/>
    <p:restoredTop sz="99158" autoAdjust="0"/>
  </p:normalViewPr>
  <p:slideViewPr>
    <p:cSldViewPr>
      <p:cViewPr>
        <p:scale>
          <a:sx n="100" d="100"/>
          <a:sy n="100" d="100"/>
        </p:scale>
        <p:origin x="-1896" y="-9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240" y="-8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depthPercent val="100"/>
      <c:rAngAx val="1"/>
    </c:view3D>
    <c:floor>
      <c:spPr>
        <a:solidFill>
          <a:schemeClr val="bg1">
            <a:lumMod val="8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rgbClr val="09CAFF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2027 год</c:v>
                </c:pt>
                <c:pt idx="1">
                  <c:v>2025 год</c:v>
                </c:pt>
                <c:pt idx="2">
                  <c:v>2026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">
                  <c:v>200456.8</c:v>
                </c:pt>
                <c:pt idx="1">
                  <c:v>168385.7</c:v>
                </c:pt>
                <c:pt idx="2">
                  <c:v>172678.2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txPr>
              <a:bodyPr/>
              <a:lstStyle/>
              <a:p>
                <a:pPr>
                  <a:defRPr sz="1100" baseline="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2027 год</c:v>
                </c:pt>
                <c:pt idx="1">
                  <c:v>2025 год</c:v>
                </c:pt>
                <c:pt idx="2">
                  <c:v>2026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 formatCode="#,##0.0">
                  <c:v>199778.6</c:v>
                </c:pt>
                <c:pt idx="1">
                  <c:v>167479.1</c:v>
                </c:pt>
                <c:pt idx="2">
                  <c:v>171543.3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дефицит, профицит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2027 год</c:v>
                </c:pt>
                <c:pt idx="1">
                  <c:v>2025 год</c:v>
                </c:pt>
                <c:pt idx="2">
                  <c:v>2026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678.19999999998254</c:v>
                </c:pt>
                <c:pt idx="1">
                  <c:v>906.60000000000582</c:v>
                </c:pt>
                <c:pt idx="2">
                  <c:v>1134.9000000000233</c:v>
                </c:pt>
              </c:numCache>
            </c:numRef>
          </c:val>
          <c:shape val="box"/>
        </c:ser>
        <c:dLbls>
          <c:showVal val="1"/>
        </c:dLbls>
        <c:shape val="cylinder"/>
        <c:axId val="162381184"/>
        <c:axId val="117646464"/>
        <c:axId val="0"/>
      </c:bar3DChart>
      <c:catAx>
        <c:axId val="1623811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effectLst/>
              </a:defRPr>
            </a:pPr>
            <a:endParaRPr lang="ru-RU"/>
          </a:p>
        </c:txPr>
        <c:crossAx val="117646464"/>
        <c:crosses val="autoZero"/>
        <c:auto val="1"/>
        <c:lblAlgn val="ctr"/>
        <c:lblOffset val="1000"/>
      </c:catAx>
      <c:valAx>
        <c:axId val="117646464"/>
        <c:scaling>
          <c:orientation val="minMax"/>
        </c:scaling>
        <c:delete val="1"/>
        <c:axPos val="l"/>
        <c:numFmt formatCode="#,##0.0" sourceLinked="1"/>
        <c:majorTickMark val="none"/>
        <c:tickLblPos val="nextTo"/>
        <c:crossAx val="162381184"/>
        <c:crosses val="autoZero"/>
        <c:crossBetween val="between"/>
      </c:valAx>
      <c:spPr>
        <a:noFill/>
        <a:ln w="25381">
          <a:noFill/>
        </a:ln>
      </c:spPr>
    </c:plotArea>
    <c:legend>
      <c:legendPos val="t"/>
      <c:layout/>
    </c:legend>
    <c:plotVisOnly val="1"/>
    <c:dispBlanksAs val="gap"/>
  </c:chart>
  <c:spPr>
    <a:solidFill>
      <a:srgbClr val="FFFFDD"/>
    </a:solidFill>
    <a:ln w="22225">
      <a:solidFill>
        <a:schemeClr val="accent1">
          <a:lumMod val="75000"/>
        </a:schemeClr>
      </a:solidFill>
    </a:ln>
  </c:spPr>
  <c:txPr>
    <a:bodyPr/>
    <a:lstStyle/>
    <a:p>
      <a:pPr>
        <a:defRPr sz="125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7.0635746749156611E-3"/>
          <c:y val="6.4649108517948098E-2"/>
          <c:w val="0.84208544533752661"/>
          <c:h val="0.8586366372461342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27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079678790893996"/>
                  <c:y val="0.2073408437981293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47,9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5.9785651098900897E-2"/>
                  <c:y val="1.36605371105320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1.7061313774832707E-2"/>
                  <c:y val="3.18566927792916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delete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2,8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6"/>
              <c:layout>
                <c:manualLayout>
                  <c:x val="8.9350882515790375E-2"/>
                  <c:y val="-0.1797791286577419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mtClean="0"/>
                      <a:t>0,9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9"/>
              <c:layout>
                <c:manualLayout>
                  <c:x val="-7.5573713824555883E-2"/>
                  <c:y val="-0.127483229179007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52.678989829297777</c:v>
                </c:pt>
                <c:pt idx="1">
                  <c:v>0.63887143448352068</c:v>
                </c:pt>
                <c:pt idx="2">
                  <c:v>7.2326297499287824</c:v>
                </c:pt>
                <c:pt idx="3">
                  <c:v>9.5292446374935587</c:v>
                </c:pt>
                <c:pt idx="4">
                  <c:v>14.678971953212168</c:v>
                </c:pt>
                <c:pt idx="5">
                  <c:v>1.4312583136718351</c:v>
                </c:pt>
                <c:pt idx="6">
                  <c:v>10.392657541769571</c:v>
                </c:pt>
                <c:pt idx="7">
                  <c:v>0.83885456772797851</c:v>
                </c:pt>
                <c:pt idx="8">
                  <c:v>1.4886806782073352</c:v>
                </c:pt>
                <c:pt idx="9">
                  <c:v>1.0898412942075018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2599163.5</c:v>
                </c:pt>
                <c:pt idx="1">
                  <c:v>31521.7</c:v>
                </c:pt>
                <c:pt idx="2">
                  <c:v>356855.5</c:v>
                </c:pt>
                <c:pt idx="3">
                  <c:v>470169.7</c:v>
                </c:pt>
                <c:pt idx="4">
                  <c:v>724255.5</c:v>
                </c:pt>
                <c:pt idx="5">
                  <c:v>70617.8</c:v>
                </c:pt>
                <c:pt idx="6">
                  <c:v>512770.2</c:v>
                </c:pt>
                <c:pt idx="7">
                  <c:v>41388.800000000003</c:v>
                </c:pt>
                <c:pt idx="8">
                  <c:v>73451</c:v>
                </c:pt>
                <c:pt idx="9">
                  <c:v>53772.399999999441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4933966.1000000006</c:v>
                </c:pt>
                <c:pt idx="1">
                  <c:v>4933966.1000000006</c:v>
                </c:pt>
                <c:pt idx="2">
                  <c:v>4933966.1000000006</c:v>
                </c:pt>
                <c:pt idx="3">
                  <c:v>4933966.1000000006</c:v>
                </c:pt>
                <c:pt idx="4">
                  <c:v>4933966.1000000006</c:v>
                </c:pt>
                <c:pt idx="5">
                  <c:v>4933966.1000000006</c:v>
                </c:pt>
                <c:pt idx="6">
                  <c:v>4933966.1000000006</c:v>
                </c:pt>
                <c:pt idx="7">
                  <c:v>4933966.1000000006</c:v>
                </c:pt>
                <c:pt idx="8">
                  <c:v>4933966.1000000006</c:v>
                </c:pt>
                <c:pt idx="9">
                  <c:v>4933966.1000000006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noFill/>
    <a:ln w="3810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rgbClr val="FFFFFF"/>
        </a:solidFill>
      </c:spPr>
    </c:sideWall>
    <c:backWall>
      <c:spPr>
        <a:solidFill>
          <a:schemeClr val="bg1"/>
        </a:solidFill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rgbClr val="0070C0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250,9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250.8</c:v>
                </c:pt>
                <c:pt idx="1">
                  <c:v>47.3</c:v>
                </c:pt>
                <c:pt idx="2">
                  <c:v>203.5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FF0000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 prstMaterial="dkEdge">
              <a:bevelT/>
            </a:sp3d>
          </c:spPr>
          <c:dLbls>
            <c:numFmt formatCode="#,##0.0" sourceLinked="0"/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B/>
              </a:sp3d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207.6</c:v>
                </c:pt>
                <c:pt idx="1">
                  <c:v>50.6</c:v>
                </c:pt>
                <c:pt idx="2">
                  <c:v>157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2027 год</c:v>
                </c:pt>
              </c:strCache>
            </c:strRef>
          </c:tx>
          <c:spPr>
            <a:ln w="12700" cmpd="sng">
              <a:solidFill>
                <a:srgbClr val="8AAC46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231,9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231.9</c:v>
                </c:pt>
                <c:pt idx="1">
                  <c:v>56.2</c:v>
                </c:pt>
                <c:pt idx="2">
                  <c:v>175.7</c:v>
                </c:pt>
              </c:numCache>
            </c:numRef>
          </c:val>
        </c:ser>
        <c:dLbls>
          <c:showVal val="1"/>
        </c:dLbls>
        <c:shape val="box"/>
        <c:axId val="165441920"/>
        <c:axId val="165443456"/>
        <c:axId val="0"/>
      </c:bar3DChart>
      <c:catAx>
        <c:axId val="16544192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 sz="1400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65443456"/>
        <c:crosses val="autoZero"/>
        <c:lblAlgn val="ctr"/>
        <c:lblOffset val="100"/>
      </c:catAx>
      <c:valAx>
        <c:axId val="165443456"/>
        <c:scaling>
          <c:orientation val="minMax"/>
        </c:scaling>
        <c:delete val="1"/>
        <c:axPos val="l"/>
        <c:numFmt formatCode="General" sourceLinked="0"/>
        <c:tickLblPos val="nextTo"/>
        <c:crossAx val="165441920"/>
        <c:crosses val="autoZero"/>
        <c:crossBetween val="between"/>
      </c:valAx>
      <c:spPr>
        <a:noFill/>
        <a:ln cmpd="sng"/>
      </c:spPr>
    </c:plotArea>
    <c:legend>
      <c:legendPos val="t"/>
      <c:layout/>
      <c:spPr>
        <a:ln>
          <a:noFill/>
        </a:ln>
      </c:spPr>
      <c:txPr>
        <a:bodyPr/>
        <a:lstStyle/>
        <a:p>
          <a:pPr>
            <a:defRPr sz="16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D"/>
    </a:solidFill>
    <a:ln w="57150">
      <a:solidFill>
        <a:schemeClr val="accent1">
          <a:lumMod val="75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sideWall>
      <c:spPr>
        <a:ln w="19050"/>
      </c:spPr>
    </c:sideWall>
    <c:backWall>
      <c:spPr>
        <a:ln w="19050"/>
      </c:spPr>
    </c:backWall>
    <c:plotArea>
      <c:layout>
        <c:manualLayout>
          <c:layoutTarget val="inner"/>
          <c:xMode val="edge"/>
          <c:yMode val="edge"/>
          <c:x val="0.12722160664547597"/>
          <c:y val="0.1252783218243525"/>
          <c:w val="0.67614537421113186"/>
          <c:h val="0.7947829588975052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собственных доходов</c:v>
                </c:pt>
              </c:strCache>
            </c:strRef>
          </c:tx>
          <c:spPr>
            <a:solidFill>
              <a:srgbClr val="72A2DC"/>
            </a:solidFill>
            <a:ln w="41275">
              <a:noFill/>
            </a:ln>
            <a:effectLst>
              <a:outerShdw blurRad="88900" dist="38100" dir="18900000" sx="104000" sy="104000" algn="bl" rotWithShape="0">
                <a:prstClr val="black">
                  <a:alpha val="36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31,</a:t>
                    </a:r>
                    <a:r>
                      <a:rPr lang="ru-RU" smtClean="0"/>
                      <a:t>7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47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56,2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2025год </c:v>
                </c:pt>
                <c:pt idx="2">
                  <c:v>2026 год </c:v>
                </c:pt>
                <c:pt idx="3">
                  <c:v>2027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31.4</c:v>
                </c:pt>
                <c:pt idx="1">
                  <c:v>37.5</c:v>
                </c:pt>
                <c:pt idx="2">
                  <c:v>39.4</c:v>
                </c:pt>
                <c:pt idx="3">
                  <c:v>41.3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за счет средств РЕСПУБЛИКАНСКОГО бюджета</c:v>
                </c:pt>
              </c:strCache>
            </c:strRef>
          </c:tx>
          <c:spPr>
            <a:solidFill>
              <a:srgbClr val="C00000"/>
            </a:solidFill>
            <a:ln w="41275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232,9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203,5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157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175,7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2025год </c:v>
                </c:pt>
                <c:pt idx="2">
                  <c:v>2026 год </c:v>
                </c:pt>
                <c:pt idx="3">
                  <c:v>2027 год 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218.2</c:v>
                </c:pt>
                <c:pt idx="1">
                  <c:v>163</c:v>
                </c:pt>
                <c:pt idx="2">
                  <c:v>128.9</c:v>
                </c:pt>
                <c:pt idx="3">
                  <c:v>131.30000000000001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BBB59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1.0925531381469069E-2"/>
                  <c:y val="2.3206485829059932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2025год </c:v>
                </c:pt>
                <c:pt idx="2">
                  <c:v>2026 год </c:v>
                </c:pt>
                <c:pt idx="3">
                  <c:v>2027 год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Расходы - всего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2025год </c:v>
                </c:pt>
                <c:pt idx="2">
                  <c:v>2026 год </c:v>
                </c:pt>
                <c:pt idx="3">
                  <c:v>2027 год 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249.6</c:v>
                </c:pt>
                <c:pt idx="1">
                  <c:v>200.5</c:v>
                </c:pt>
                <c:pt idx="2">
                  <c:v>168.3</c:v>
                </c:pt>
                <c:pt idx="3">
                  <c:v>172.60000000000002</c:v>
                </c:pt>
              </c:numCache>
            </c:numRef>
          </c:val>
        </c:ser>
        <c:gapWidth val="74"/>
        <c:gapDepth val="85"/>
        <c:shape val="box"/>
        <c:axId val="165513472"/>
        <c:axId val="165535744"/>
        <c:axId val="0"/>
      </c:bar3DChart>
      <c:catAx>
        <c:axId val="16551347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65535744"/>
        <c:crosses val="autoZero"/>
        <c:auto val="1"/>
        <c:lblAlgn val="ctr"/>
        <c:lblOffset val="100"/>
      </c:catAx>
      <c:valAx>
        <c:axId val="165535744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5513472"/>
        <c:crosses val="autoZero"/>
        <c:crossBetween val="between"/>
      </c:valAx>
      <c:spPr>
        <a:solidFill>
          <a:srgbClr val="FFFFD9"/>
        </a:solidFill>
      </c:spPr>
    </c:plotArea>
    <c:legend>
      <c:legendPos val="r"/>
      <c:legendEntry>
        <c:idx val="3"/>
        <c:txPr>
          <a:bodyPr/>
          <a:lstStyle/>
          <a:p>
            <a:pPr>
              <a:defRPr sz="1300" i="0">
                <a:latin typeface="Arial Narrow" panose="020B0606020202030204" pitchFamily="34" charset="0"/>
              </a:defRPr>
            </a:pPr>
            <a:endParaRPr lang="ru-RU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78649471592635156"/>
          <c:y val="0.22972995690537309"/>
          <c:w val="0.20414054288953146"/>
          <c:h val="0.61796861752203458"/>
        </c:manualLayout>
      </c:layout>
      <c:spPr>
        <a:ln w="9525">
          <a:noFill/>
        </a:ln>
      </c:spPr>
      <c:txPr>
        <a:bodyPr/>
        <a:lstStyle/>
        <a:p>
          <a:pPr>
            <a:defRPr sz="1300" i="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9"/>
    </a:solidFill>
    <a:ln w="38100">
      <a:solidFill>
        <a:schemeClr val="accent1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sideWall>
      <c:spPr>
        <a:ln w="19050"/>
      </c:spPr>
    </c:sideWall>
    <c:backWall>
      <c:spPr>
        <a:ln w="19050"/>
      </c:spPr>
    </c:backWall>
    <c:plotArea>
      <c:layout>
        <c:manualLayout>
          <c:layoutTarget val="inner"/>
          <c:xMode val="edge"/>
          <c:yMode val="edge"/>
          <c:x val="0.12722155569394694"/>
          <c:y val="4.3382270261607334E-2"/>
          <c:w val="0.67614537421113186"/>
          <c:h val="0.8711672752735120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собственных доходов</c:v>
                </c:pt>
              </c:strCache>
            </c:strRef>
          </c:tx>
          <c:spPr>
            <a:solidFill>
              <a:srgbClr val="72A2DC"/>
            </a:solidFill>
            <a:ln w="41275">
              <a:noFill/>
            </a:ln>
            <a:effectLst>
              <a:outerShdw blurRad="88900" dist="38100" dir="18900000" sx="104000" sy="104000" algn="bl" rotWithShape="0">
                <a:prstClr val="black">
                  <a:alpha val="36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39,2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47,3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56,2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600">
                    <a:latin typeface="Arial Narrow" panose="020B0606020202030204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 </c:v>
                </c:pt>
                <c:pt idx="2">
                  <c:v>2026 год </c:v>
                </c:pt>
                <c:pt idx="3">
                  <c:v>2027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31.4</c:v>
                </c:pt>
                <c:pt idx="1">
                  <c:v>37.5</c:v>
                </c:pt>
                <c:pt idx="2">
                  <c:v>32.4</c:v>
                </c:pt>
                <c:pt idx="3">
                  <c:v>33.5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BBB59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1.0925531381469069E-2"/>
                  <c:y val="2.3206485829059932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 </c:v>
                </c:pt>
                <c:pt idx="2">
                  <c:v>2026 год </c:v>
                </c:pt>
                <c:pt idx="3">
                  <c:v>2027 год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2"/>
          <c:tx>
            <c:strRef>
              <c:f>Лист1!$E$1</c:f>
              <c:strCache>
                <c:ptCount val="1"/>
                <c:pt idx="0">
                  <c:v>Расходы - всего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 </c:v>
                </c:pt>
                <c:pt idx="2">
                  <c:v>2026 год </c:v>
                </c:pt>
                <c:pt idx="3">
                  <c:v>2027 год 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gapWidth val="100"/>
        <c:gapDepth val="100"/>
        <c:shape val="box"/>
        <c:axId val="165707776"/>
        <c:axId val="165709312"/>
        <c:axId val="0"/>
      </c:bar3DChart>
      <c:catAx>
        <c:axId val="16570777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65709312"/>
        <c:crosses val="autoZero"/>
        <c:auto val="1"/>
        <c:lblAlgn val="ctr"/>
        <c:lblOffset val="100"/>
      </c:catAx>
      <c:valAx>
        <c:axId val="165709312"/>
        <c:scaling>
          <c:orientation val="minMax"/>
          <c:max val="5500"/>
          <c:min val="3000"/>
        </c:scaling>
        <c:axPos val="l"/>
        <c:majorGridlines/>
        <c:numFmt formatCode="#,##0.0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5707776"/>
        <c:crosses val="autoZero"/>
        <c:crossBetween val="between"/>
      </c:valAx>
      <c:spPr>
        <a:solidFill>
          <a:srgbClr val="FFFFD9"/>
        </a:solidFill>
      </c:spPr>
    </c:plotArea>
    <c:plotVisOnly val="1"/>
    <c:dispBlanksAs val="gap"/>
  </c:chart>
  <c:spPr>
    <a:solidFill>
      <a:srgbClr val="FFFFD9"/>
    </a:solidFill>
    <a:ln w="38100">
      <a:solidFill>
        <a:schemeClr val="accent1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3.3171547917313485E-2"/>
          <c:y val="7.5021142775519245E-2"/>
          <c:w val="0.94079383183799969"/>
          <c:h val="0.92497885722448936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explosion val="1"/>
          <c:dLbls>
            <c:dLbl>
              <c:idx val="0"/>
              <c:layout/>
              <c:showVal val="1"/>
            </c:dLbl>
            <c:dLbl>
              <c:idx val="2"/>
              <c:layout/>
              <c:showVal val="1"/>
            </c:dLbl>
            <c:dLbl>
              <c:idx val="5"/>
              <c:layout/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Программы социальной направленности</c:v>
                </c:pt>
                <c:pt idx="1">
                  <c:v>Программы поддержки отраслей экономики</c:v>
                </c:pt>
                <c:pt idx="2">
                  <c:v>Программы общего характера</c:v>
                </c:pt>
                <c:pt idx="3">
                  <c:v>Ведомственные программы</c:v>
                </c:pt>
                <c:pt idx="4">
                  <c:v>Непрограммные расходы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">
                  <c:v>77</c:v>
                </c:pt>
                <c:pt idx="2" formatCode="#,##0.0">
                  <c:v>15</c:v>
                </c:pt>
                <c:pt idx="4" formatCode="#,##0.0">
                  <c:v>8</c:v>
                </c:pt>
              </c:numCache>
            </c:numRef>
          </c:val>
        </c:ser>
        <c:gapWidth val="125"/>
        <c:secondPieSize val="22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70"/>
      <c:rotY val="190"/>
      <c:depthPercent val="10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85578331615534764"/>
          <c:h val="0.856155071464900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76200" dist="38100" dir="5400000" sx="106000" sy="106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18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accent1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12700">
                <a:solidFill>
                  <a:schemeClr val="accent4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3"/>
            <c:spPr>
              <a:solidFill>
                <a:srgbClr val="FFFF9B"/>
              </a:solidFill>
              <a:ln w="12700">
                <a:solidFill>
                  <a:srgbClr val="B08600"/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4"/>
            <c:spPr>
              <a:solidFill>
                <a:schemeClr val="accent2">
                  <a:lumMod val="75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5"/>
            <c:spPr>
              <a:solidFill>
                <a:srgbClr val="0070C0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6"/>
            <c:spPr>
              <a:solidFill>
                <a:srgbClr val="FF9393"/>
              </a:solidFill>
              <a:ln w="12700">
                <a:solidFill>
                  <a:schemeClr val="accent2">
                    <a:lumMod val="40000"/>
                    <a:lumOff val="60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0.18691879580947696"/>
                  <c:y val="0.1439286809924659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
</a:t>
                    </a:r>
                    <a:r>
                      <a:rPr lang="ru-RU" dirty="0" smtClean="0"/>
                      <a:t>68,5%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2.1450319333887823E-2"/>
                  <c:y val="5.8063964543491912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Жилищно-коммунальное хозяйство
</a:t>
                    </a:r>
                    <a:r>
                      <a:rPr lang="ru-RU" dirty="0" smtClean="0"/>
                      <a:t>1,7%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4.7667376297529374E-3"/>
                  <c:y val="3.4625553722197305E-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effectLst/>
                        <a:latin typeface="Arial Narrow" panose="020B0606020202030204" pitchFamily="34" charset="0"/>
                      </a:defRPr>
                    </a:pPr>
                    <a:r>
                      <a:rPr lang="ru-RU" dirty="0"/>
                      <a:t>Общегосударственные вопросы
</a:t>
                    </a:r>
                    <a:r>
                      <a:rPr lang="ru-RU" dirty="0" smtClean="0"/>
                      <a:t>12,9%</a:t>
                    </a:r>
                    <a:endParaRPr lang="ru-RU" dirty="0"/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c:spPr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3.7132021880609802E-2"/>
                  <c:y val="-6.5123079602952211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
</a:t>
                    </a:r>
                    <a:r>
                      <a:rPr lang="ru-RU" dirty="0" smtClean="0"/>
                      <a:t>4,0%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1.6244905536811623E-2"/>
                  <c:y val="4.774435213645671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
</a:t>
                    </a:r>
                    <a:r>
                      <a:rPr lang="ru-RU" dirty="0" smtClean="0"/>
                      <a:t>3,5%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-9.2825943316241083E-3"/>
                  <c:y val="4.99118067814138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
</a:t>
                    </a:r>
                    <a:r>
                      <a:rPr lang="ru-RU" dirty="0" smtClean="0"/>
                      <a:t>8,7%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-5.1057009747454946E-2"/>
                  <c:y val="3.684741475912841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расходы
</a:t>
                    </a:r>
                    <a:r>
                      <a:rPr lang="ru-RU" dirty="0" smtClean="0"/>
                      <a:t>1,5%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14157162362076717"/>
                  <c:y val="4.124181675287058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
</a:t>
                    </a:r>
                    <a:r>
                      <a:rPr lang="ru-RU" dirty="0" smtClean="0"/>
                      <a:t>0,01%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txPr>
              <a:bodyPr/>
              <a:lstStyle/>
              <a:p>
                <a:pPr>
                  <a:defRPr sz="1200" b="1">
                    <a:effectLst/>
                    <a:latin typeface="Arial Narrow" panose="020B0606020202030204" pitchFamily="34" charset="0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64.103651500914708</c:v>
                </c:pt>
                <c:pt idx="1">
                  <c:v>9.0031253393718487</c:v>
                </c:pt>
                <c:pt idx="2">
                  <c:v>9.2879007334265484</c:v>
                </c:pt>
                <c:pt idx="3">
                  <c:v>7.9085459167179541</c:v>
                </c:pt>
                <c:pt idx="4">
                  <c:v>3.0471114785243567</c:v>
                </c:pt>
                <c:pt idx="5">
                  <c:v>3.9320456399564563</c:v>
                </c:pt>
                <c:pt idx="6">
                  <c:v>1.3939269933264848</c:v>
                </c:pt>
                <c:pt idx="7">
                  <c:v>1.3236923977616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5601743.1000000006</c:v>
                </c:pt>
                <c:pt idx="1">
                  <c:v>786744.5</c:v>
                </c:pt>
                <c:pt idx="2">
                  <c:v>811629.8</c:v>
                </c:pt>
                <c:pt idx="3">
                  <c:v>691093.9</c:v>
                </c:pt>
                <c:pt idx="4">
                  <c:v>266274</c:v>
                </c:pt>
                <c:pt idx="5">
                  <c:v>343604.6</c:v>
                </c:pt>
                <c:pt idx="6">
                  <c:v>121809.30000000032</c:v>
                </c:pt>
                <c:pt idx="7">
                  <c:v>115671.8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Лист1!$D$2:$D$9</c:f>
              <c:numCache>
                <c:formatCode>0.0</c:formatCode>
                <c:ptCount val="8"/>
                <c:pt idx="0">
                  <c:v>8738571</c:v>
                </c:pt>
                <c:pt idx="1">
                  <c:v>8738571</c:v>
                </c:pt>
                <c:pt idx="2">
                  <c:v>8738571</c:v>
                </c:pt>
                <c:pt idx="3">
                  <c:v>8738571</c:v>
                </c:pt>
                <c:pt idx="4">
                  <c:v>8738571</c:v>
                </c:pt>
                <c:pt idx="5">
                  <c:v>8738571</c:v>
                </c:pt>
                <c:pt idx="6">
                  <c:v>8738571</c:v>
                </c:pt>
                <c:pt idx="7">
                  <c:v>8738571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solidFill>
      <a:srgbClr val="FFFFD9"/>
    </a:solidFill>
    <a:ln w="57150" cap="flat">
      <a:solidFill>
        <a:schemeClr val="accent1">
          <a:lumMod val="75000"/>
        </a:schemeClr>
      </a:solidFill>
    </a:ln>
    <a:effectLst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1800">
                <a:latin typeface="Arial Narrow" panose="020B0606020202030204" pitchFamily="34" charset="0"/>
              </a:defRPr>
            </a:pPr>
            <a:r>
              <a:rPr lang="ru-RU" sz="1800" dirty="0" smtClean="0">
                <a:latin typeface="Arial Narrow" panose="020B0606020202030204" pitchFamily="34" charset="0"/>
              </a:rPr>
              <a:t>2025</a:t>
            </a:r>
            <a:endParaRPr lang="ru-RU" sz="1800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66664784159785295"/>
          <c:y val="2.3520659866621427E-2"/>
        </c:manualLayout>
      </c:layout>
    </c:title>
    <c:view3D>
      <c:rotX val="70"/>
      <c:rotY val="190"/>
      <c:perspective val="20"/>
    </c:view3D>
    <c:plotArea>
      <c:layout>
        <c:manualLayout>
          <c:layoutTarget val="inner"/>
          <c:xMode val="edge"/>
          <c:yMode val="edge"/>
          <c:x val="3.9193176066856811E-3"/>
          <c:y val="2.0655863062262411E-2"/>
          <c:w val="0.88410022343196437"/>
          <c:h val="0.887319618807786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4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604A7B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FFF9B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2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E6B9B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96145490007284"/>
                  <c:y val="0.17378749708490976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 smtClean="0">
                        <a:latin typeface="Arial Narrow" panose="020B0606020202030204" pitchFamily="34" charset="0"/>
                      </a:rPr>
                      <a:t>65,</a:t>
                    </a:r>
                    <a:r>
                      <a:rPr lang="ru-RU" sz="1200" b="1" dirty="0" smtClean="0">
                        <a:latin typeface="Arial Narrow" panose="020B0606020202030204" pitchFamily="34" charset="0"/>
                      </a:rPr>
                      <a:t>3</a:t>
                    </a:r>
                    <a:r>
                      <a:rPr lang="en-US" sz="1200" b="1" dirty="0" smtClean="0">
                        <a:latin typeface="Arial Narrow" panose="020B0606020202030204" pitchFamily="34" charset="0"/>
                      </a:rPr>
                      <a:t>%</a:t>
                    </a:r>
                    <a:endParaRPr lang="en-US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385401622041996E-2"/>
                  <c:y val="1.686249075428062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8333456776407564E-2"/>
                  <c:y val="-5.32663537885179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0934587514967473"/>
                  <c:y val="-8.226813637323580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3,9%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,4%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65.005205136911286</c:v>
                </c:pt>
                <c:pt idx="1">
                  <c:v>8.6498377015017986</c:v>
                </c:pt>
                <c:pt idx="2">
                  <c:v>8.9882282967407789</c:v>
                </c:pt>
                <c:pt idx="3">
                  <c:v>7.7081159638703065</c:v>
                </c:pt>
                <c:pt idx="4">
                  <c:v>3.022438142322748</c:v>
                </c:pt>
                <c:pt idx="5">
                  <c:v>4.0347689851482924</c:v>
                </c:pt>
                <c:pt idx="6">
                  <c:v>1.2647804019850462</c:v>
                </c:pt>
                <c:pt idx="7">
                  <c:v>1.3266253715191956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</c:spPr>
    </c:plotArea>
    <c:plotVisOnly val="1"/>
    <c:dispBlanksAs val="zero"/>
  </c:chart>
  <c:spPr>
    <a:noFill/>
    <a:ln w="38100" cap="flat" cmpd="sng" algn="ctr">
      <a:solidFill>
        <a:schemeClr val="accent1">
          <a:lumMod val="75000"/>
        </a:schemeClr>
      </a:solidFill>
      <a:prstDash val="solid"/>
    </a:ln>
    <a:effectLst>
      <a:softEdge rad="0"/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1800">
                <a:latin typeface="Arial Narrow" panose="020B0606020202030204" pitchFamily="34" charset="0"/>
              </a:defRPr>
            </a:pPr>
            <a:r>
              <a:rPr lang="ru-RU" sz="1800" dirty="0" smtClean="0">
                <a:latin typeface="Arial Narrow" panose="020B0606020202030204" pitchFamily="34" charset="0"/>
              </a:rPr>
              <a:t>2026 год</a:t>
            </a:r>
            <a:endParaRPr lang="ru-RU" sz="1800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6884556036983589"/>
          <c:y val="2.5761995437199491E-2"/>
        </c:manualLayout>
      </c:layout>
    </c:title>
    <c:view3D>
      <c:rotX val="70"/>
      <c:rotY val="190"/>
      <c:perspective val="20"/>
    </c:view3D>
    <c:plotArea>
      <c:layout>
        <c:manualLayout>
          <c:layoutTarget val="inner"/>
          <c:xMode val="edge"/>
          <c:yMode val="edge"/>
          <c:x val="0"/>
          <c:y val="3.7793419778754812E-2"/>
          <c:w val="0.86833808589169059"/>
          <c:h val="0.869691066072029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28575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4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77933C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604A7B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FFF9B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953735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0070C0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F9393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7146644200027353"/>
                  <c:y val="0.1562833698000508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8784980681158894E-2"/>
                  <c:y val="4.351766240849272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,3%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9088033428384514E-2"/>
                  <c:y val="-2.482781986574495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1,3%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1,3%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65.826609808125312</c:v>
                </c:pt>
                <c:pt idx="1">
                  <c:v>8.2775065847801717</c:v>
                </c:pt>
                <c:pt idx="2">
                  <c:v>8.9381023932980188</c:v>
                </c:pt>
                <c:pt idx="3">
                  <c:v>7.3590894735864358</c:v>
                </c:pt>
                <c:pt idx="4">
                  <c:v>2.9381180088454002</c:v>
                </c:pt>
                <c:pt idx="5">
                  <c:v>4.0865402866314495</c:v>
                </c:pt>
                <c:pt idx="6">
                  <c:v>1.2411786292080162</c:v>
                </c:pt>
                <c:pt idx="7">
                  <c:v>1.3328548155251918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6112407.2000000002</c:v>
                </c:pt>
                <c:pt idx="1">
                  <c:v>768617.6</c:v>
                </c:pt>
                <c:pt idx="2">
                  <c:v>829958</c:v>
                </c:pt>
                <c:pt idx="3">
                  <c:v>683336.9</c:v>
                </c:pt>
                <c:pt idx="4">
                  <c:v>272822.40000000002</c:v>
                </c:pt>
                <c:pt idx="5">
                  <c:v>379460.5</c:v>
                </c:pt>
                <c:pt idx="6">
                  <c:v>115251.09999999967</c:v>
                </c:pt>
                <c:pt idx="7">
                  <c:v>123763.8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Лист1!$D$2:$D$9</c:f>
              <c:numCache>
                <c:formatCode>0.0</c:formatCode>
                <c:ptCount val="8"/>
                <c:pt idx="0">
                  <c:v>9285617.5</c:v>
                </c:pt>
                <c:pt idx="1">
                  <c:v>9285617.5</c:v>
                </c:pt>
                <c:pt idx="2">
                  <c:v>9285617.5</c:v>
                </c:pt>
                <c:pt idx="3">
                  <c:v>9285617.5</c:v>
                </c:pt>
                <c:pt idx="4">
                  <c:v>9285617.5</c:v>
                </c:pt>
                <c:pt idx="5">
                  <c:v>9285617.5</c:v>
                </c:pt>
                <c:pt idx="6">
                  <c:v>9285617.5</c:v>
                </c:pt>
                <c:pt idx="7">
                  <c:v>9285617.5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</c:spPr>
    </c:plotArea>
    <c:plotVisOnly val="1"/>
    <c:dispBlanksAs val="zero"/>
  </c:chart>
  <c:spPr>
    <a:ln w="38100">
      <a:solidFill>
        <a:schemeClr val="accent1">
          <a:lumMod val="75000"/>
        </a:schemeClr>
      </a:solidFill>
    </a:ln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2025</a:t>
            </a:r>
            <a:r>
              <a:rPr lang="ru-RU" u="sng" baseline="0" dirty="0" smtClean="0">
                <a:latin typeface="Arial Narrow" panose="020B0606020202030204" pitchFamily="34" charset="0"/>
              </a:rPr>
              <a:t> год</a:t>
            </a:r>
          </a:p>
          <a:p>
            <a:pPr>
              <a:defRPr u="sng">
                <a:latin typeface="Arial Narrow" panose="020B0606020202030204" pitchFamily="34" charset="0"/>
              </a:defRPr>
            </a:pPr>
            <a:endParaRPr lang="ru-RU" u="sng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39719953703703731"/>
          <c:y val="0.85219697811354711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ABD5FF">
                    <a:shade val="30000"/>
                    <a:satMod val="115000"/>
                  </a:srgbClr>
                </a:gs>
                <a:gs pos="50000">
                  <a:srgbClr val="ABD5FF">
                    <a:shade val="67500"/>
                    <a:satMod val="115000"/>
                  </a:srgbClr>
                </a:gs>
                <a:gs pos="100000">
                  <a:srgbClr val="ABD5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3098854166666671"/>
                  <c:y val="-0.2313934815323571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77,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96765625"/>
                  <c:y val="2.688534046161027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22,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77.3</c:v>
                </c:pt>
                <c:pt idx="1">
                  <c:v>22.7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>
      <a:innerShdw blurRad="63500" dist="50800" dir="13500000">
        <a:prstClr val="black">
          <a:alpha val="50000"/>
        </a:prstClr>
      </a:innerShdw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2026</a:t>
            </a:r>
            <a:endParaRPr lang="ru-RU" u="sng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35604212962963155"/>
          <c:y val="0.87357507415001456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ABD5FF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913010416666667"/>
                  <c:y val="-0.2428826651135283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1">
                  <c:v>Всего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78.599999999999994</c:v>
                </c:pt>
                <c:pt idx="1">
                  <c:v>21.4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/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1491.8</c:v>
                </c:pt>
                <c:pt idx="1">
                  <c:v>2068.8000000000002</c:v>
                </c:pt>
                <c:pt idx="2">
                  <c:v>2149.6999999999998</c:v>
                </c:pt>
                <c:pt idx="3">
                  <c:v>2233.9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chemeClr val="tx1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 prstMaterial="dkEdge">
              <a:bevelT/>
            </a:sp3d>
          </c:spPr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37738.1</c:v>
                </c:pt>
                <c:pt idx="1">
                  <c:v>45254.7</c:v>
                </c:pt>
                <c:pt idx="2">
                  <c:v>48407</c:v>
                </c:pt>
                <c:pt idx="3">
                  <c:v>54010.2</c:v>
                </c:pt>
              </c:numCache>
            </c:numRef>
          </c:val>
        </c:ser>
        <c:gapWidth val="75"/>
        <c:shape val="box"/>
        <c:axId val="162333824"/>
        <c:axId val="163823616"/>
        <c:axId val="0"/>
      </c:bar3DChart>
      <c:catAx>
        <c:axId val="16233382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 sz="1400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63823616"/>
        <c:crosses val="autoZero"/>
        <c:lblAlgn val="ctr"/>
        <c:lblOffset val="100"/>
      </c:catAx>
      <c:valAx>
        <c:axId val="163823616"/>
        <c:scaling>
          <c:orientation val="minMax"/>
          <c:max val="5500"/>
          <c:min val="0"/>
        </c:scaling>
        <c:axPos val="l"/>
        <c:majorGridlines/>
        <c:numFmt formatCode="0" sourceLinked="0"/>
        <c:majorTickMark val="none"/>
        <c:tickLblPos val="nextTo"/>
        <c:spPr>
          <a:ln w="9525">
            <a:noFill/>
          </a:ln>
        </c:spPr>
        <c:crossAx val="162333824"/>
        <c:crosses val="autoZero"/>
        <c:crossBetween val="between"/>
      </c:valAx>
      <c:spPr>
        <a:noFill/>
        <a:ln cmpd="sng"/>
      </c:spPr>
    </c:plotArea>
    <c:legend>
      <c:legendPos val="b"/>
      <c:layout/>
      <c:spPr>
        <a:ln>
          <a:noFill/>
        </a:ln>
      </c:spPr>
      <c:txPr>
        <a:bodyPr/>
        <a:lstStyle/>
        <a:p>
          <a:pPr>
            <a:defRPr sz="15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E5"/>
    </a:solidFill>
    <a:ln w="57150">
      <a:solidFill>
        <a:schemeClr val="accent1">
          <a:lumMod val="75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2027 </a:t>
            </a:r>
            <a:r>
              <a:rPr lang="ru-RU" u="sng" dirty="0">
                <a:latin typeface="Arial Narrow" panose="020B0606020202030204" pitchFamily="34" charset="0"/>
              </a:rPr>
              <a:t>год</a:t>
            </a:r>
          </a:p>
        </c:rich>
      </c:tx>
      <c:layout>
        <c:manualLayout>
          <c:xMode val="edge"/>
          <c:yMode val="edge"/>
          <c:x val="0.35016250000000032"/>
          <c:y val="0.87357507415001456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rgbClr val="FF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3172349537037173"/>
                  <c:y val="-0.249136740137741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81,2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1">
                  <c:v>всего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78.099999999999994</c:v>
                </c:pt>
                <c:pt idx="1">
                  <c:v>21.9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>
      <a:glow rad="127000">
        <a:srgbClr val="FFFFE5"/>
      </a:glow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20"/>
      <c:rAngAx val="1"/>
    </c:view3D>
    <c:plotArea>
      <c:layout>
        <c:manualLayout>
          <c:layoutTarget val="inner"/>
          <c:xMode val="edge"/>
          <c:yMode val="edge"/>
          <c:x val="0.10361223392923002"/>
          <c:y val="6.6516899553312331E-2"/>
          <c:w val="0.85651460393432444"/>
          <c:h val="0.73740628145693787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72A2DC">
                    <a:shade val="30000"/>
                    <a:satMod val="115000"/>
                  </a:srgbClr>
                </a:gs>
                <a:gs pos="50000">
                  <a:srgbClr val="72A2DC">
                    <a:shade val="67500"/>
                    <a:satMod val="115000"/>
                  </a:srgbClr>
                </a:gs>
                <a:gs pos="100000">
                  <a:srgbClr val="72A2DC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cat>
            <c:strRef>
              <c:f>Лист1!$A$2:$A$4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70</c:v>
                </c:pt>
                <c:pt idx="1">
                  <c:v>69</c:v>
                </c:pt>
                <c:pt idx="2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Фонд оплаты труда работников социальной сферы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142</c:v>
                </c:pt>
                <c:pt idx="1">
                  <c:v>113</c:v>
                </c:pt>
                <c:pt idx="2">
                  <c:v>114</c:v>
                </c:pt>
              </c:numCache>
            </c:numRef>
          </c:val>
        </c:ser>
        <c:gapWidth val="106"/>
        <c:gapDepth val="80"/>
        <c:shape val="box"/>
        <c:axId val="166945536"/>
        <c:axId val="166947072"/>
        <c:axId val="0"/>
      </c:bar3DChart>
      <c:catAx>
        <c:axId val="1669455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66947072"/>
        <c:crosses val="autoZero"/>
        <c:auto val="1"/>
        <c:lblAlgn val="ctr"/>
        <c:lblOffset val="100"/>
      </c:catAx>
      <c:valAx>
        <c:axId val="166947072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400">
                <a:latin typeface="Arial Narrow" panose="020B0606020202030204" pitchFamily="34" charset="0"/>
              </a:defRPr>
            </a:pPr>
            <a:endParaRPr lang="ru-RU"/>
          </a:p>
        </c:txPr>
        <c:crossAx val="166945536"/>
        <c:crosses val="autoZero"/>
        <c:crossBetween val="between"/>
      </c:valAx>
    </c:plotArea>
    <c:plotVisOnly val="1"/>
    <c:dispBlanksAs val="gap"/>
  </c:chart>
  <c:spPr>
    <a:solidFill>
      <a:srgbClr val="FFFFD9"/>
    </a:solidFill>
    <a:ln w="38100" cap="flat" cmpd="sng" algn="ctr">
      <a:solidFill>
        <a:schemeClr val="accent1"/>
      </a:solidFill>
      <a:prstDash val="solid"/>
    </a:ln>
    <a:effectLst/>
    <a:scene3d>
      <a:camera prst="orthographicFront"/>
      <a:lightRig rig="threePt" dir="t"/>
    </a:scene3d>
    <a:sp3d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solidFill>
          <a:schemeClr val="bg1">
            <a:lumMod val="7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7.9706164335650434E-2"/>
          <c:y val="7.5088400139448813E-2"/>
          <c:w val="0.77508165759360936"/>
          <c:h val="0.727128292051634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rgbClr val="77933C"/>
            </a:solidFill>
            <a:ln w="12700"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3.2660980055714104E-3"/>
                  <c:y val="0.1963263706913511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408498672561467E-3"/>
                  <c:y val="-1.791867559087461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858270536990163E-3"/>
                  <c:y val="-1.713960273909745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2.4930331256869082E-2"/>
                </c:manualLayout>
              </c:layout>
              <c:showVal val="1"/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145511</c:v>
                </c:pt>
                <c:pt idx="1">
                  <c:v>10562.9</c:v>
                </c:pt>
                <c:pt idx="2">
                  <c:v>34130</c:v>
                </c:pt>
                <c:pt idx="3">
                  <c:v>87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2027 год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660403633312791E-3"/>
                  <c:y val="-4.986066251373862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7456154297032331E-3"/>
                  <c:y val="-4.83025168101841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952344375529155E-3"/>
                  <c:y val="-3.35001326264178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121377.8</c:v>
                </c:pt>
                <c:pt idx="1">
                  <c:v>11835</c:v>
                </c:pt>
                <c:pt idx="2">
                  <c:v>24969.3</c:v>
                </c:pt>
                <c:pt idx="3">
                  <c:v>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Pt>
            <c:idx val="0"/>
            <c:spPr>
              <a:solidFill>
                <a:srgbClr val="FFFF93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plastic">
                <a:bevelT/>
              </a:sp3d>
            </c:spPr>
          </c:dPt>
          <c:dLbls>
            <c:dLbl>
              <c:idx val="0"/>
              <c:layout>
                <c:manualLayout>
                  <c:x val="1.6330490027857117E-3"/>
                  <c:y val="0.2664429316525501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0117755115332034E-3"/>
                  <c:y val="-1.55814570355431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0816997345123592E-3"/>
                  <c:y val="-1.2465165628434523E-2"/>
                </c:manualLayout>
              </c:layout>
              <c:showVal val="1"/>
            </c:dLbl>
            <c:dLbl>
              <c:idx val="3"/>
              <c:layout>
                <c:manualLayout>
                  <c:x val="1.0642974535396451E-2"/>
                  <c:y val="-1.5581457035543181E-2"/>
                </c:manualLayout>
              </c:layout>
              <c:showVal val="1"/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126329.3</c:v>
                </c:pt>
                <c:pt idx="1">
                  <c:v>12052.2</c:v>
                </c:pt>
                <c:pt idx="2">
                  <c:v>37236.5</c:v>
                </c:pt>
                <c:pt idx="3">
                  <c:v>87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72A2DC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4.8991470083570984E-3"/>
                  <c:y val="0.233721869870656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43132084940773E-2"/>
                  <c:y val="-3.194198692286371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064392022285588E-2"/>
                  <c:y val="-3.038384308318554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470289699612084E-2"/>
                  <c:y val="-3.35001326264178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Лист1!$E$2:$E$5</c:f>
              <c:numCache>
                <c:formatCode>#,##0.0</c:formatCode>
                <c:ptCount val="4"/>
                <c:pt idx="0">
                  <c:v>131085</c:v>
                </c:pt>
                <c:pt idx="1">
                  <c:v>13601</c:v>
                </c:pt>
                <c:pt idx="2">
                  <c:v>25634</c:v>
                </c:pt>
                <c:pt idx="3">
                  <c:v>87</c:v>
                </c:pt>
              </c:numCache>
            </c:numRef>
          </c:val>
        </c:ser>
        <c:gapWidth val="110"/>
        <c:shape val="cylinder"/>
        <c:axId val="166039936"/>
        <c:axId val="166041472"/>
        <c:axId val="0"/>
      </c:bar3DChart>
      <c:catAx>
        <c:axId val="1660399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3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66041472"/>
        <c:crosses val="autoZero"/>
        <c:auto val="1"/>
        <c:lblAlgn val="ctr"/>
        <c:lblOffset val="100"/>
      </c:catAx>
      <c:valAx>
        <c:axId val="166041472"/>
        <c:scaling>
          <c:orientation val="minMax"/>
          <c:max val="6500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300">
                <a:latin typeface="Arial Narrow" panose="020B0606020202030204" pitchFamily="34" charset="0"/>
              </a:defRPr>
            </a:pPr>
            <a:endParaRPr lang="ru-RU"/>
          </a:p>
        </c:txPr>
        <c:crossAx val="166039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00958741209893"/>
          <c:y val="0.28632474936090391"/>
          <c:w val="0.14010583186230494"/>
          <c:h val="0.38294316196981376"/>
        </c:manualLayout>
      </c:layout>
      <c:txPr>
        <a:bodyPr/>
        <a:lstStyle/>
        <a:p>
          <a:pPr>
            <a:defRPr sz="1300" b="1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9"/>
    </a:solidFill>
    <a:ln w="57150">
      <a:solidFill>
        <a:srgbClr val="3379CD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944820524992332"/>
          <c:y val="5.5993288385033514E-2"/>
          <c:w val="0.7915813962590017"/>
          <c:h val="0.7525128321738092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4288342961893016E-2"/>
                  <c:y val="-4.409169702416221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131,1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6573679313409754E-2"/>
                  <c:y val="2.8693607612450215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113,3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8949804188423527E-2"/>
                  <c:y val="-2.7141338990028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94,5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1444214531718701E-2"/>
                  <c:y val="-5.27459839591991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97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131086</c:v>
                </c:pt>
                <c:pt idx="1">
                  <c:v>113344</c:v>
                </c:pt>
                <c:pt idx="2" formatCode="0.0">
                  <c:v>94492</c:v>
                </c:pt>
                <c:pt idx="3">
                  <c:v>96773</c:v>
                </c:pt>
              </c:numCache>
            </c:numRef>
          </c:val>
        </c:ser>
        <c:gapWidth val="138"/>
        <c:shape val="cylinder"/>
        <c:axId val="167551360"/>
        <c:axId val="167552896"/>
        <c:axId val="0"/>
      </c:bar3DChart>
      <c:catAx>
        <c:axId val="16755136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67552896"/>
        <c:crosses val="autoZero"/>
        <c:auto val="1"/>
        <c:lblAlgn val="ctr"/>
        <c:lblOffset val="100"/>
      </c:catAx>
      <c:valAx>
        <c:axId val="167552896"/>
        <c:scaling>
          <c:orientation val="minMax"/>
          <c:max val="5500"/>
          <c:min val="45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500">
                <a:latin typeface="Arial Narrow" panose="020B0606020202030204" pitchFamily="34" charset="0"/>
              </a:defRPr>
            </a:pPr>
            <a:endParaRPr lang="ru-RU"/>
          </a:p>
        </c:txPr>
        <c:crossAx val="167551360"/>
        <c:crosses val="autoZero"/>
        <c:crossBetween val="between"/>
      </c:valAx>
      <c:spPr>
        <a:noFill/>
        <a:effectLst>
          <a:outerShdw blurRad="50800" dist="50800" dir="5400000" sx="33000" sy="33000" algn="ctr" rotWithShape="0">
            <a:srgbClr val="000000">
              <a:alpha val="43137"/>
            </a:srgbClr>
          </a:outerShdw>
        </a:effectLst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724360487723736"/>
          <c:y val="0.17644089892789838"/>
          <c:w val="0.7915813962590017"/>
          <c:h val="0.6650316473561036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4288342961893016E-2"/>
                  <c:y val="-4.409169702416221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25,6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7.3267553605154981E-2"/>
                      <c:h val="0.1148626865253219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6573679313409754E-2"/>
                  <c:y val="2.8693607612450215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26,7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949804188423527E-2"/>
                  <c:y val="-2.7141338990028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1444214531718701E-2"/>
                  <c:y val="-5.27459839591991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19,6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2027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25.6</c:v>
                </c:pt>
                <c:pt idx="1">
                  <c:v>26.7</c:v>
                </c:pt>
                <c:pt idx="2" formatCode="0.0">
                  <c:v>18.5</c:v>
                </c:pt>
                <c:pt idx="3">
                  <c:v>19.600000000000001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2027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2027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2027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2027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cylinder"/>
        <c:axId val="167752448"/>
        <c:axId val="167753984"/>
        <c:axId val="0"/>
      </c:bar3DChart>
      <c:catAx>
        <c:axId val="16775244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67753984"/>
        <c:crosses val="autoZero"/>
        <c:auto val="1"/>
        <c:lblAlgn val="ctr"/>
        <c:lblOffset val="100"/>
      </c:catAx>
      <c:valAx>
        <c:axId val="1677539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500">
                <a:latin typeface="Arial Narrow" panose="020B0606020202030204" pitchFamily="34" charset="0"/>
              </a:defRPr>
            </a:pPr>
            <a:endParaRPr lang="ru-RU"/>
          </a:p>
        </c:txPr>
        <c:crossAx val="167752448"/>
        <c:crosses val="autoZero"/>
        <c:crossBetween val="between"/>
      </c:valAx>
      <c:spPr>
        <a:noFill/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3944822103099833"/>
          <c:y val="0.11478307965781592"/>
          <c:w val="0.7915813962590017"/>
          <c:h val="0.72668916416694451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4288342961893016E-2"/>
                  <c:y val="-4.409169702416221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34,5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6573679313409754E-2"/>
                  <c:y val="2.8693607612450215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8949804188423527E-2"/>
                  <c:y val="-2.7141338990028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1444214531718701E-2"/>
                  <c:y val="-5.27459839591991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9,2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6.6</c:v>
                </c:pt>
                <c:pt idx="2" formatCode="0.0">
                  <c:v>7</c:v>
                </c:pt>
                <c:pt idx="3">
                  <c:v>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box"/>
        <c:axId val="167836288"/>
        <c:axId val="167907712"/>
        <c:axId val="0"/>
      </c:bar3DChart>
      <c:catAx>
        <c:axId val="167836288"/>
        <c:scaling>
          <c:orientation val="minMax"/>
        </c:scaling>
        <c:axPos val="b"/>
        <c:numFmt formatCode="General" sourceLinked="0"/>
        <c:tickLblPos val="nextTo"/>
        <c:crossAx val="167907712"/>
        <c:crosses val="autoZero"/>
        <c:auto val="1"/>
        <c:lblAlgn val="ctr"/>
        <c:lblOffset val="100"/>
      </c:catAx>
      <c:valAx>
        <c:axId val="167907712"/>
        <c:scaling>
          <c:orientation val="minMax"/>
          <c:max val="375"/>
          <c:min val="200"/>
        </c:scaling>
        <c:delete val="1"/>
        <c:axPos val="l"/>
        <c:majorGridlines/>
        <c:numFmt formatCode="0%" sourceLinked="1"/>
        <c:tickLblPos val="nextTo"/>
        <c:crossAx val="167836288"/>
        <c:crosses val="autoZero"/>
        <c:crossBetween val="between"/>
        <c:maj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944820524992332"/>
          <c:y val="0.13437961625662967"/>
          <c:w val="0.7915813962590017"/>
          <c:h val="0.7070927304373587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5390651038773481E-2"/>
                  <c:y val="-0.1434691017237404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47</a:t>
                    </a:r>
                    <a:r>
                      <a:rPr lang="en-US" dirty="0" smtClean="0"/>
                      <a:t>,2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7.106293745139429E-2"/>
                      <c:h val="0.13521307461564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5.5505985446061574E-3"/>
                  <c:y val="2.86922484803273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45,8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9267234196201131E-3"/>
                  <c:y val="-3.34402328312727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32,9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444214531718701E-2"/>
                  <c:y val="-5.27459839591991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32,9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General">
                  <c:v>18.2</c:v>
                </c:pt>
                <c:pt idx="1">
                  <c:v>18.3</c:v>
                </c:pt>
                <c:pt idx="2">
                  <c:v>16.7</c:v>
                </c:pt>
                <c:pt idx="3" formatCode="General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cylinder"/>
        <c:axId val="169801216"/>
        <c:axId val="169802752"/>
        <c:axId val="0"/>
      </c:bar3DChart>
      <c:catAx>
        <c:axId val="16980121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69802752"/>
        <c:crosses val="autoZero"/>
        <c:auto val="1"/>
        <c:lblAlgn val="ctr"/>
        <c:lblOffset val="100"/>
      </c:catAx>
      <c:valAx>
        <c:axId val="169802752"/>
        <c:scaling>
          <c:orientation val="minMax"/>
          <c:max val="60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169801216"/>
        <c:crosses val="autoZero"/>
        <c:crossBetween val="between"/>
        <c:majorUnit val="100"/>
      </c:valAx>
      <c:spPr>
        <a:noFill/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8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9.4904275760527068E-2"/>
          <c:y val="0.11458463844027029"/>
          <c:w val="0.87944207216344306"/>
          <c:h val="0.621117098100211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муниципального долга</c:v>
                </c:pt>
              </c:strCache>
            </c:strRef>
          </c:tx>
          <c:spPr>
            <a:solidFill>
              <a:srgbClr val="72A2DC"/>
            </a:solidFill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1.5434485387691151E-2"/>
                  <c:y val="-6.597809731526082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21,4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430171002036047E-2"/>
                  <c:y val="3.37935013682588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20,8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2491894598418481E-2"/>
                  <c:y val="2.787161032051231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219253688043554E-2"/>
                  <c:y val="2.787161032051231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dd/mm/yyyy</c:formatCode>
                <c:ptCount val="4"/>
                <c:pt idx="0">
                  <c:v>45292</c:v>
                </c:pt>
                <c:pt idx="1">
                  <c:v>45658</c:v>
                </c:pt>
                <c:pt idx="2">
                  <c:v>46023</c:v>
                </c:pt>
                <c:pt idx="3">
                  <c:v>46388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718</c:v>
                </c:pt>
                <c:pt idx="1">
                  <c:v>741.5</c:v>
                </c:pt>
                <c:pt idx="2">
                  <c:v>741.5</c:v>
                </c:pt>
                <c:pt idx="3">
                  <c:v>740.5</c:v>
                </c:pt>
              </c:numCache>
            </c:numRef>
          </c:val>
        </c:ser>
        <c:gapWidth val="114"/>
        <c:shape val="cylinder"/>
        <c:axId val="170481152"/>
        <c:axId val="170482688"/>
        <c:axId val="0"/>
      </c:bar3DChart>
      <c:dateAx>
        <c:axId val="170481152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0482688"/>
        <c:crosses val="autoZero"/>
        <c:auto val="1"/>
        <c:lblOffset val="100"/>
        <c:baseTimeUnit val="years"/>
      </c:dateAx>
      <c:valAx>
        <c:axId val="170482688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04811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4203873281267738"/>
          <c:y val="0.87213620049440965"/>
          <c:w val="0.51592240812606549"/>
          <c:h val="0.12786379950559054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spPr>
    <a:solidFill>
      <a:srgbClr val="FFFFD9"/>
    </a:solidFill>
    <a:ln w="57150"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3.1044169695430661E-2"/>
          <c:y val="4.7703016009967583E-2"/>
          <c:w val="0.7030221950647455"/>
          <c:h val="0.907307240377382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6.3135886136108335E-2"/>
                  <c:y val="0.2712494038869032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92,5%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b="1" dirty="0" smtClean="0"/>
                      <a:t>7,5%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85.7</c:v>
                </c:pt>
                <c:pt idx="1">
                  <c:v>14.3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66849609302670165"/>
          <c:y val="7.210239870993751E-2"/>
          <c:w val="0.33150390697330151"/>
          <c:h val="0.90909631712725059"/>
        </c:manualLayout>
      </c:layout>
      <c:spPr>
        <a:ln>
          <a:noFill/>
        </a:ln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38100" cap="rnd" cmpd="sng">
      <a:solidFill>
        <a:schemeClr val="accent1">
          <a:lumMod val="75000"/>
        </a:schemeClr>
      </a:solidFill>
      <a:prstDash val="solid"/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7.6468869714064677E-3"/>
          <c:y val="4.1824056586305225E-2"/>
          <c:w val="0.81335715784665397"/>
          <c:h val="0.937599525978595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noFill/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1730075259127599"/>
                  <c:y val="0.19286907936155237"/>
                </c:manualLayout>
              </c:layout>
              <c:tx>
                <c:rich>
                  <a:bodyPr/>
                  <a:lstStyle/>
                  <a:p>
                    <a:pPr>
                      <a:defRPr sz="2400" b="1"/>
                    </a:pPr>
                    <a:r>
                      <a:rPr lang="ru-RU" sz="2400" b="1" dirty="0" smtClean="0"/>
                      <a:t>91,9</a:t>
                    </a:r>
                    <a:r>
                      <a:rPr lang="en-US" sz="2400" b="1" dirty="0" smtClean="0"/>
                      <a:t>%</a:t>
                    </a:r>
                    <a:endParaRPr lang="en-US" b="1" dirty="0"/>
                  </a:p>
                </c:rich>
              </c:tx>
              <c:spPr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806033897468184"/>
                  <c:y val="-0.20722419731141101"/>
                </c:manualLayout>
              </c:layout>
              <c:tx>
                <c:rich>
                  <a:bodyPr/>
                  <a:lstStyle/>
                  <a:p>
                    <a:pPr>
                      <a:defRPr sz="2400" b="1"/>
                    </a:pPr>
                    <a:r>
                      <a:rPr lang="ru-RU" sz="2400" b="1" dirty="0" smtClean="0"/>
                      <a:t>8,1</a:t>
                    </a:r>
                    <a:r>
                      <a:rPr lang="en-US" sz="2400" b="1" dirty="0" smtClean="0"/>
                      <a:t>%</a:t>
                    </a:r>
                    <a:endParaRPr lang="en-US" b="1" dirty="0"/>
                  </a:p>
                </c:rich>
              </c:tx>
              <c:spPr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84.6</c:v>
                </c:pt>
                <c:pt idx="1">
                  <c:v>15.4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5689079814177709"/>
          <c:y val="0"/>
          <c:w val="0.33509239714106193"/>
          <c:h val="1"/>
        </c:manualLayout>
      </c:layout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57150" cap="rnd" cmpd="sng">
      <a:solidFill>
        <a:schemeClr val="accent1">
          <a:lumMod val="75000"/>
        </a:schemeClr>
      </a:solidFill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3.5089446059385236E-2"/>
          <c:y val="5.4235229007476592E-2"/>
          <c:w val="0.68734492463800756"/>
          <c:h val="0.884188479999397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8.2796047352763566E-2"/>
                  <c:y val="0.2648137965838073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93,1%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5676653211371591"/>
                  <c:y val="-0.24959467780416214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6,9</a:t>
                    </a:r>
                    <a:r>
                      <a:rPr lang="en-US" sz="1400" b="1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86.2</c:v>
                </c:pt>
                <c:pt idx="1">
                  <c:v>13.8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4252.6000000000004</c:v>
                </c:pt>
                <c:pt idx="1">
                  <c:v>681.4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647219753360742"/>
          <c:y val="7.1453454324284113E-2"/>
          <c:w val="0.33317532619832368"/>
          <c:h val="0.92854654567571548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38100" cap="rnd" cmpd="sng">
      <a:solidFill>
        <a:schemeClr val="accent1">
          <a:lumMod val="75000"/>
        </a:schemeClr>
      </a:solidFill>
      <a:prstDash val="solid"/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2539442244116402E-2"/>
          <c:y val="0.16096800703225494"/>
          <c:w val="0.63678452929232898"/>
          <c:h val="0.83903182593406089"/>
        </c:manualLayout>
      </c:layout>
      <c:pie3DChart>
        <c:varyColors val="1"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20401500769205591"/>
          <c:y val="0.21859855947148446"/>
          <c:w val="0.4133465353016294"/>
          <c:h val="0.53845875497401696"/>
        </c:manualLayout>
      </c:layout>
      <c:pie3DChart>
        <c:varyColors val="1"/>
      </c:pie3DChart>
    </c:plotArea>
    <c:legend>
      <c:legendPos val="b"/>
      <c:layout>
        <c:manualLayout>
          <c:xMode val="edge"/>
          <c:yMode val="edge"/>
          <c:x val="0"/>
          <c:y val="0.7502853218329224"/>
          <c:w val="1"/>
          <c:h val="0.24971462482259568"/>
        </c:manualLayout>
      </c:layout>
      <c:overlay val="1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0.10224079171172001"/>
          <c:y val="1.7540613766929161E-3"/>
          <c:w val="0.79029599215111113"/>
          <c:h val="0.794189758485616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28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0617818677423949"/>
                  <c:y val="0.1678352942862990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доходы физических лиц
</a:t>
                    </a:r>
                    <a:r>
                      <a:rPr lang="ru-RU" dirty="0" smtClean="0"/>
                      <a:t>60,9%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7.4522236183460593E-3"/>
                  <c:y val="-7.965064813587022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Акцизы
</a:t>
                    </a:r>
                    <a:r>
                      <a:rPr lang="ru-RU" dirty="0" smtClean="0"/>
                      <a:t>15,6</a:t>
                    </a:r>
                    <a:r>
                      <a:rPr lang="ru-RU" dirty="0"/>
                      <a:t>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совокупный доход
</a:t>
                    </a:r>
                    <a:r>
                      <a:rPr lang="ru-RU" dirty="0" smtClean="0"/>
                      <a:t>12,1%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0.16643299414306195"/>
                  <c:y val="-0.1735246262960028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Акцизы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15,6%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0.10433113065684407"/>
                  <c:y val="7.680575814156849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Государственная пошлина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3,3%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0.12668741031904118"/>
                  <c:y val="-5.6895559991542183E-3"/>
                </c:manualLayout>
              </c:layout>
              <c:tx>
                <c:rich>
                  <a:bodyPr/>
                  <a:lstStyle/>
                  <a:p>
                    <a:r>
                      <a:rPr lang="ru-RU" sz="1050" b="1" dirty="0"/>
                      <a:t>Доходы от использования имущества, находящегося в гос. и мун. </a:t>
                    </a:r>
                    <a:r>
                      <a:rPr lang="ru-RU" sz="1050" b="1" dirty="0" smtClean="0"/>
                      <a:t>Собственности</a:t>
                    </a:r>
                    <a:r>
                      <a:rPr lang="ru-RU" sz="1050" b="1" dirty="0"/>
                      <a:t>
</a:t>
                    </a:r>
                    <a:r>
                      <a:rPr lang="ru-RU" sz="1050" b="1" dirty="0" smtClean="0"/>
                      <a:t>3,6</a:t>
                    </a:r>
                    <a:r>
                      <a:rPr lang="ru-RU" sz="1050" b="1" dirty="0"/>
                      <a:t>%</a:t>
                    </a:r>
                    <a:endParaRPr lang="ru-RU" sz="1050" dirty="0"/>
                  </a:p>
                </c:rich>
              </c:tx>
              <c:dLblPos val="bestFit"/>
              <c:showCatName val="1"/>
              <c:showPercent val="1"/>
            </c:dLbl>
            <c:dLbl>
              <c:idx val="7"/>
              <c:layout>
                <c:manualLayout>
                  <c:x val="6.7070012565114065E-2"/>
                  <c:y val="0.1166310822095036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Платежи при пользовании природными ресурсами
</a:t>
                    </a:r>
                    <a:r>
                      <a:rPr lang="ru-RU" dirty="0" smtClean="0"/>
                      <a:t>0,2%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8"/>
              <c:layout>
                <c:manualLayout>
                  <c:x val="-6.9955450959283627E-2"/>
                  <c:y val="5.120398808734513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Штрафы, санкции, возмещение ущерба
</a:t>
                    </a:r>
                    <a:r>
                      <a:rPr lang="ru-RU" dirty="0" smtClean="0"/>
                      <a:t>1,1%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9"/>
              <c:layout>
                <c:manualLayout>
                  <c:x val="-1.738852177614068E-2"/>
                  <c:y val="-0.1280099702183628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Прочие </a:t>
                    </a:r>
                    <a:r>
                      <a:rPr lang="ru-RU" dirty="0"/>
                      <a:t>неналоговые доходы
</a:t>
                    </a:r>
                    <a:r>
                      <a:rPr lang="ru-RU" dirty="0" smtClean="0"/>
                      <a:t>3,2%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outEnd"/>
            <c:showCatName val="1"/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50.966964020896995</c:v>
                </c:pt>
                <c:pt idx="1">
                  <c:v>0.57980323098699471</c:v>
                </c:pt>
                <c:pt idx="2">
                  <c:v>7.5172842314424653</c:v>
                </c:pt>
                <c:pt idx="3">
                  <c:v>8.2597376989926747</c:v>
                </c:pt>
                <c:pt idx="4">
                  <c:v>15.942560958658802</c:v>
                </c:pt>
                <c:pt idx="5">
                  <c:v>1.370909136746371</c:v>
                </c:pt>
                <c:pt idx="6">
                  <c:v>11.550874905309172</c:v>
                </c:pt>
                <c:pt idx="7">
                  <c:v>0.83924605641145211</c:v>
                </c:pt>
                <c:pt idx="8">
                  <c:v>1.5585700596066767</c:v>
                </c:pt>
                <c:pt idx="9">
                  <c:v>1.4140497009484068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2397684.2999999998</c:v>
                </c:pt>
                <c:pt idx="1">
                  <c:v>27276.2</c:v>
                </c:pt>
                <c:pt idx="2">
                  <c:v>353642.3</c:v>
                </c:pt>
                <c:pt idx="3">
                  <c:v>388570.2</c:v>
                </c:pt>
                <c:pt idx="4">
                  <c:v>750000.1</c:v>
                </c:pt>
                <c:pt idx="5">
                  <c:v>64492.9</c:v>
                </c:pt>
                <c:pt idx="6">
                  <c:v>543398.1</c:v>
                </c:pt>
                <c:pt idx="7">
                  <c:v>39481.4</c:v>
                </c:pt>
                <c:pt idx="8">
                  <c:v>73321.2</c:v>
                </c:pt>
                <c:pt idx="9">
                  <c:v>66522.399999999441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4704389.1000000006</c:v>
                </c:pt>
                <c:pt idx="1">
                  <c:v>4704389.1000000006</c:v>
                </c:pt>
                <c:pt idx="2">
                  <c:v>4704389.1000000006</c:v>
                </c:pt>
                <c:pt idx="3">
                  <c:v>4704389.1000000006</c:v>
                </c:pt>
                <c:pt idx="4">
                  <c:v>4704389.1000000006</c:v>
                </c:pt>
                <c:pt idx="5">
                  <c:v>4704389.1000000006</c:v>
                </c:pt>
                <c:pt idx="6">
                  <c:v>4704389.1000000006</c:v>
                </c:pt>
                <c:pt idx="7">
                  <c:v>4704389.1000000006</c:v>
                </c:pt>
                <c:pt idx="8">
                  <c:v>4704389.1000000006</c:v>
                </c:pt>
                <c:pt idx="9">
                  <c:v>4704389.1000000006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E5"/>
    </a:solidFill>
    <a:ln w="5715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0"/>
          <c:y val="7.3040093800413514E-2"/>
          <c:w val="0.81022803021886958"/>
          <c:h val="0.82876699336930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34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54316187090324"/>
                  <c:y val="0.167093004358560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6.9177591378735734E-2"/>
                  <c:y val="2.99406585677808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delete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5,</a:t>
                    </a:r>
                    <a:r>
                      <a:rPr lang="ru-RU" smtClean="0"/>
                      <a:t>3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3,1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6"/>
              <c:layout>
                <c:manualLayout>
                  <c:x val="8.7921064326186266E-2"/>
                  <c:y val="-0.1809518868886021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1,</a:t>
                    </a:r>
                    <a:r>
                      <a:rPr lang="ru-RU" smtClean="0"/>
                      <a:t>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9"/>
              <c:layout>
                <c:manualLayout>
                  <c:x val="-3.7363348516831749E-2"/>
                  <c:y val="-6.963275889455808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52.173142119905179</c:v>
                </c:pt>
                <c:pt idx="1">
                  <c:v>0.637446237021421</c:v>
                </c:pt>
                <c:pt idx="2">
                  <c:v>7.4134472762818842</c:v>
                </c:pt>
                <c:pt idx="3">
                  <c:v>8.855823121846452</c:v>
                </c:pt>
                <c:pt idx="4">
                  <c:v>15.249781985281698</c:v>
                </c:pt>
                <c:pt idx="5">
                  <c:v>1.3945421007191741</c:v>
                </c:pt>
                <c:pt idx="6">
                  <c:v>10.838939697408676</c:v>
                </c:pt>
                <c:pt idx="7">
                  <c:v>0.85753077431327762</c:v>
                </c:pt>
                <c:pt idx="8">
                  <c:v>1.5215925216341666</c:v>
                </c:pt>
                <c:pt idx="9">
                  <c:v>1.0577541655884124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2518141.4</c:v>
                </c:pt>
                <c:pt idx="1">
                  <c:v>30766.400000000001</c:v>
                </c:pt>
                <c:pt idx="2">
                  <c:v>357810.7</c:v>
                </c:pt>
                <c:pt idx="3">
                  <c:v>427427.1</c:v>
                </c:pt>
                <c:pt idx="4">
                  <c:v>736032.1</c:v>
                </c:pt>
                <c:pt idx="5">
                  <c:v>67307.7</c:v>
                </c:pt>
                <c:pt idx="6">
                  <c:v>523142.40000000002</c:v>
                </c:pt>
                <c:pt idx="7">
                  <c:v>41388.800000000003</c:v>
                </c:pt>
                <c:pt idx="8">
                  <c:v>73439.8</c:v>
                </c:pt>
                <c:pt idx="9">
                  <c:v>51052.599999999627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4826509</c:v>
                </c:pt>
                <c:pt idx="1">
                  <c:v>4826509</c:v>
                </c:pt>
                <c:pt idx="2">
                  <c:v>4826509</c:v>
                </c:pt>
                <c:pt idx="3">
                  <c:v>4826509</c:v>
                </c:pt>
                <c:pt idx="4">
                  <c:v>4826509</c:v>
                </c:pt>
                <c:pt idx="5">
                  <c:v>4826509</c:v>
                </c:pt>
                <c:pt idx="6">
                  <c:v>4826509</c:v>
                </c:pt>
                <c:pt idx="7">
                  <c:v>4826509</c:v>
                </c:pt>
                <c:pt idx="8">
                  <c:v>4826509</c:v>
                </c:pt>
                <c:pt idx="9">
                  <c:v>4826509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noFill/>
    <a:ln w="3810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BAAD1B-5BAC-4AC0-8BA9-6D0621EB872A}" type="doc">
      <dgm:prSet loTypeId="urn:microsoft.com/office/officeart/2005/8/layout/cycle5" loCatId="cycle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43ECAFA-A6D7-41FF-AC7E-E0473AEE9907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ПРОГНОЗА СОЦИАЛЬНО-ЭКОНОМИЧЕСКОГО РАЗВИТИЯ РАЙОНА НА ОЧЕРЕДНОЙ ФИНАНСОВЫЙ ГОД И ПЛАНОВЫЙ ПЕРИОД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0443694-B682-45A2-95DE-FF3E15237DEA}" type="parTrans" cxnId="{3FC22665-63D9-484D-AF19-34C633E7812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F9A309A-9FC0-485D-BD9D-D3AA06914A86}" type="sibTrans" cxnId="{3FC22665-63D9-484D-AF19-34C633E78123}">
      <dgm:prSet/>
      <dgm:spPr>
        <a:ln w="22225"/>
        <a:scene3d>
          <a:camera prst="orthographicFront">
            <a:rot lat="20999999" lon="0" rev="0"/>
          </a:camera>
          <a:lightRig rig="contrasting" dir="t">
            <a:rot lat="0" lon="0" rev="1200000"/>
          </a:lightRig>
        </a:scene3d>
        <a:sp3d z="-110000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724D7F1B-A1E0-49D7-BF3E-FEFCD1C743CE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ДОКУМЕНТОВ И МАТЕРИАЛОВ, НЕОБХОДИМЫХ ДЛЯ ФОРМИРОВАНИЯ БЮДЖЕТА РАЙОНА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421A8F1-BAEA-4CEE-B30C-84C25247883B}" type="parTrans" cxnId="{C6A0782F-1121-413E-BFF4-9C91A43198B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A3E322-4EFF-422F-8958-15FC13EBBE0A}" type="sibTrans" cxnId="{C6A0782F-1121-413E-BFF4-9C91A43198B6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3E04EBF9-6BCF-4C97-97CC-16053D8ADECA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СОСТАВЛЕНИЕ ПРОЕКТА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300F097E-CD7D-4D51-A520-F17C4F00BCF8}" type="parTrans" cxnId="{EB02B10B-C7DF-4C93-973D-78E12C5790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D26771F-14FC-487C-BE39-6B56926D70D0}" type="sibTrans" cxnId="{EB02B10B-C7DF-4C93-973D-78E12C579033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C3117F4-22F7-4278-9E67-6CE483EEA235}">
      <dgm:prSet phldrT="[Текст]" custT="1"/>
      <dgm:spPr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РАССМОТРЕНИЕ        И УТВЕРЖДЕНИЕ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FFECE32E-61FB-48FC-B2EB-498B71F1D7E8}" type="parTrans" cxnId="{56B4D61A-9A37-4512-94F3-E427B09770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3D8F672-682C-4EEF-83C3-46A0F47A1E51}" type="sibTrans" cxnId="{56B4D61A-9A37-4512-94F3-E427B0977017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582979A8-C384-483D-9063-70433550210F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ИСПОЛНЕНИЕ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27AB9AEC-E8AF-41DD-9374-87F1F2B00302}" type="parTrans" cxnId="{A5A1EF05-7827-4CEA-ABDE-26873AECCC6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BBE3567-C6F7-4BAB-9067-FDC8A32F0041}" type="sibTrans" cxnId="{A5A1EF05-7827-4CEA-ABDE-26873AECCC68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99AA82BB-5D7A-4078-8B23-18C254D0DC4B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ОСУЩЕСТВЛЕНИЕ БЮДЖЕТНОГО УЧЕТА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6269EDA-3B26-44F0-9EAF-0EAB9C77E571}" type="parTrans" cxnId="{576E8FAF-673E-4EEE-A299-EFE205D953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E6B3773-E288-4ED6-8D2D-7A94A1E9116E}" type="sibTrans" cxnId="{576E8FAF-673E-4EEE-A299-EFE205D95367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D2A65F7-0EFD-427A-9350-4EE82EF8A3A3}">
      <dgm:prSet custT="1"/>
      <dgm:spPr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Arial Narrow" panose="020B0606020202030204" pitchFamily="34" charset="0"/>
            </a:rPr>
            <a:t>УТВЕРЖДЕНИЕ ОТЧЕТА ОБ ИСПОЛНЕНИИ БЮДЖЕТА РАЙОНА</a:t>
          </a:r>
          <a:endParaRPr lang="ru-RU" sz="1200" b="1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97F9671-3336-441A-86F1-2B39F8A830C4}" type="parTrans" cxnId="{9B40075E-B9C8-4BE1-9B72-6DF318F1311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6EB8D1-E4C2-40F7-BAF0-BED45F5C904D}" type="sibTrans" cxnId="{9B40075E-B9C8-4BE1-9B72-6DF318F1311A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3150F9-E42C-4C20-8C2E-D3A5F4293F34}">
      <dgm:prSet custT="1"/>
      <dgm:spPr>
        <a:solidFill>
          <a:srgbClr val="FFFFDD"/>
        </a:solidFill>
        <a:ln w="76200">
          <a:solidFill>
            <a:srgbClr val="558ED5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ОРГАНИЗАЦИЯ              И ОСУЩЕСТВЛЕНИЕ МУНИЦИПАЛЬНОГО ФИНАНСОВОГО КОНТРОЛЯ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181EA984-4962-4DC5-8CDA-71251781BB72}" type="sibTrans" cxnId="{77D5992B-068F-41BE-893C-465B035676FF}">
      <dgm:prSet/>
      <dgm:spPr>
        <a:ln w="19050" cmpd="sng">
          <a:noFill/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2174457-6DCF-4007-82A9-E75531C9624E}" type="parTrans" cxnId="{77D5992B-068F-41BE-893C-465B035676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C1B40A2-C95B-481E-9090-4B7BCF3B56CE}" type="pres">
      <dgm:prSet presAssocID="{8FBAAD1B-5BAC-4AC0-8BA9-6D0621EB872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E1BD14-653F-47B3-BB46-667C8FB2497F}" type="pres">
      <dgm:prSet presAssocID="{443ECAFA-A6D7-41FF-AC7E-E0473AEE9907}" presName="node" presStyleLbl="node1" presStyleIdx="0" presStyleCnt="8" custScaleX="223801" custScaleY="225692" custRadScaleRad="89600" custRadScaleInc="-43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2586D-5C2A-47F2-8FBF-D647F1535402}" type="pres">
      <dgm:prSet presAssocID="{443ECAFA-A6D7-41FF-AC7E-E0473AEE9907}" presName="spNode" presStyleCnt="0"/>
      <dgm:spPr/>
      <dgm:t>
        <a:bodyPr/>
        <a:lstStyle/>
        <a:p>
          <a:endParaRPr lang="ru-RU"/>
        </a:p>
      </dgm:t>
    </dgm:pt>
    <dgm:pt modelId="{43434E4B-C4FB-4DAC-9533-71DBE9279538}" type="pres">
      <dgm:prSet presAssocID="{1F9A309A-9FC0-485D-BD9D-D3AA06914A86}" presName="sibTrans" presStyleLbl="sibTrans1D1" presStyleIdx="0" presStyleCnt="8"/>
      <dgm:spPr/>
      <dgm:t>
        <a:bodyPr/>
        <a:lstStyle/>
        <a:p>
          <a:endParaRPr lang="ru-RU"/>
        </a:p>
      </dgm:t>
    </dgm:pt>
    <dgm:pt modelId="{A54D8CAD-B47B-492A-A92F-69E42EBB0CBD}" type="pres">
      <dgm:prSet presAssocID="{724D7F1B-A1E0-49D7-BF3E-FEFCD1C743CE}" presName="node" presStyleLbl="node1" presStyleIdx="1" presStyleCnt="8" custScaleX="185340" custScaleY="171616" custRadScaleRad="109318" custRadScaleInc="59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E9F86-1024-42B7-8000-210EB09C538A}" type="pres">
      <dgm:prSet presAssocID="{724D7F1B-A1E0-49D7-BF3E-FEFCD1C743CE}" presName="spNode" presStyleCnt="0"/>
      <dgm:spPr/>
      <dgm:t>
        <a:bodyPr/>
        <a:lstStyle/>
        <a:p>
          <a:endParaRPr lang="ru-RU"/>
        </a:p>
      </dgm:t>
    </dgm:pt>
    <dgm:pt modelId="{F93ECD45-54D8-465B-A0C2-914295F3C5BD}" type="pres">
      <dgm:prSet presAssocID="{8BA3E322-4EFF-422F-8958-15FC13EBBE0A}" presName="sibTrans" presStyleLbl="sibTrans1D1" presStyleIdx="1" presStyleCnt="8"/>
      <dgm:spPr/>
      <dgm:t>
        <a:bodyPr/>
        <a:lstStyle/>
        <a:p>
          <a:endParaRPr lang="ru-RU"/>
        </a:p>
      </dgm:t>
    </dgm:pt>
    <dgm:pt modelId="{D76CEF15-AD37-4FF7-A9D9-F30101483B47}" type="pres">
      <dgm:prSet presAssocID="{3E04EBF9-6BCF-4C97-97CC-16053D8ADECA}" presName="node" presStyleLbl="node1" presStyleIdx="2" presStyleCnt="8" custScaleX="178181" custScaleY="177669" custRadScaleRad="107389" custRadScaleInc="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25730-0866-4745-85D0-1D1DCFBF2A18}" type="pres">
      <dgm:prSet presAssocID="{3E04EBF9-6BCF-4C97-97CC-16053D8ADECA}" presName="spNode" presStyleCnt="0"/>
      <dgm:spPr/>
      <dgm:t>
        <a:bodyPr/>
        <a:lstStyle/>
        <a:p>
          <a:endParaRPr lang="ru-RU"/>
        </a:p>
      </dgm:t>
    </dgm:pt>
    <dgm:pt modelId="{DA554C6D-A2BD-4B94-802C-6C55DB9F2BF8}" type="pres">
      <dgm:prSet presAssocID="{7D26771F-14FC-487C-BE39-6B56926D70D0}" presName="sibTrans" presStyleLbl="sibTrans1D1" presStyleIdx="2" presStyleCnt="8"/>
      <dgm:spPr/>
      <dgm:t>
        <a:bodyPr/>
        <a:lstStyle/>
        <a:p>
          <a:endParaRPr lang="ru-RU"/>
        </a:p>
      </dgm:t>
    </dgm:pt>
    <dgm:pt modelId="{644BD4D3-8D2A-489F-BC0B-191B4AEF9533}" type="pres">
      <dgm:prSet presAssocID="{AC3117F4-22F7-4278-9E67-6CE483EEA235}" presName="node" presStyleLbl="node1" presStyleIdx="3" presStyleCnt="8" custScaleX="180589" custScaleY="196901" custRadScaleRad="111147" custRadScaleInc="-46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3B005-4E2A-4348-9B77-486F2914FE10}" type="pres">
      <dgm:prSet presAssocID="{AC3117F4-22F7-4278-9E67-6CE483EEA235}" presName="spNode" presStyleCnt="0"/>
      <dgm:spPr/>
      <dgm:t>
        <a:bodyPr/>
        <a:lstStyle/>
        <a:p>
          <a:endParaRPr lang="ru-RU"/>
        </a:p>
      </dgm:t>
    </dgm:pt>
    <dgm:pt modelId="{2C814299-90FC-466A-8C27-58BBE7C3AD9B}" type="pres">
      <dgm:prSet presAssocID="{83D8F672-682C-4EEF-83C3-46A0F47A1E51}" presName="sibTrans" presStyleLbl="sibTrans1D1" presStyleIdx="3" presStyleCnt="8"/>
      <dgm:spPr/>
      <dgm:t>
        <a:bodyPr/>
        <a:lstStyle/>
        <a:p>
          <a:endParaRPr lang="ru-RU"/>
        </a:p>
      </dgm:t>
    </dgm:pt>
    <dgm:pt modelId="{03867FA4-A613-4921-92BD-CBD0DE5AF6C1}" type="pres">
      <dgm:prSet presAssocID="{582979A8-C384-483D-9063-70433550210F}" presName="node" presStyleLbl="node1" presStyleIdx="4" presStyleCnt="8" custScaleX="187994" custScaleY="141167" custRadScaleRad="96081" custRadScaleInc="8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3EB03-7087-4967-BA16-52B020590675}" type="pres">
      <dgm:prSet presAssocID="{582979A8-C384-483D-9063-70433550210F}" presName="spNode" presStyleCnt="0"/>
      <dgm:spPr/>
      <dgm:t>
        <a:bodyPr/>
        <a:lstStyle/>
        <a:p>
          <a:endParaRPr lang="ru-RU"/>
        </a:p>
      </dgm:t>
    </dgm:pt>
    <dgm:pt modelId="{191E1915-7B43-453A-9B3B-8BE365BAB7F0}" type="pres">
      <dgm:prSet presAssocID="{CBBE3567-C6F7-4BAB-9067-FDC8A32F0041}" presName="sibTrans" presStyleLbl="sibTrans1D1" presStyleIdx="4" presStyleCnt="8"/>
      <dgm:spPr/>
      <dgm:t>
        <a:bodyPr/>
        <a:lstStyle/>
        <a:p>
          <a:endParaRPr lang="ru-RU"/>
        </a:p>
      </dgm:t>
    </dgm:pt>
    <dgm:pt modelId="{529DDF86-EE24-4644-BF9F-F7994B1A08DB}" type="pres">
      <dgm:prSet presAssocID="{99AA82BB-5D7A-4078-8B23-18C254D0DC4B}" presName="node" presStyleLbl="node1" presStyleIdx="5" presStyleCnt="8" custScaleX="181566" custScaleY="173748" custRadScaleRad="114429" custRadScaleInc="55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3D6908-0A8E-4F45-889A-67CE25D68E3E}" type="pres">
      <dgm:prSet presAssocID="{99AA82BB-5D7A-4078-8B23-18C254D0DC4B}" presName="spNode" presStyleCnt="0"/>
      <dgm:spPr/>
      <dgm:t>
        <a:bodyPr/>
        <a:lstStyle/>
        <a:p>
          <a:endParaRPr lang="ru-RU"/>
        </a:p>
      </dgm:t>
    </dgm:pt>
    <dgm:pt modelId="{B61698C4-7017-4D89-87F7-56075D701F9E}" type="pres">
      <dgm:prSet presAssocID="{CE6B3773-E288-4ED6-8D2D-7A94A1E9116E}" presName="sibTrans" presStyleLbl="sibTrans1D1" presStyleIdx="5" presStyleCnt="8"/>
      <dgm:spPr/>
      <dgm:t>
        <a:bodyPr/>
        <a:lstStyle/>
        <a:p>
          <a:endParaRPr lang="ru-RU"/>
        </a:p>
      </dgm:t>
    </dgm:pt>
    <dgm:pt modelId="{E20084B0-DED3-4DEB-8998-F77FEE57635D}" type="pres">
      <dgm:prSet presAssocID="{FD2A65F7-0EFD-427A-9350-4EE82EF8A3A3}" presName="node" presStyleLbl="node1" presStyleIdx="6" presStyleCnt="8" custScaleX="180426" custScaleY="186453" custRadScaleRad="123691" custRadScaleInc="-10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E5A02-1953-4AC1-8DE5-B9171905FABE}" type="pres">
      <dgm:prSet presAssocID="{FD2A65F7-0EFD-427A-9350-4EE82EF8A3A3}" presName="spNode" presStyleCnt="0"/>
      <dgm:spPr/>
      <dgm:t>
        <a:bodyPr/>
        <a:lstStyle/>
        <a:p>
          <a:endParaRPr lang="ru-RU"/>
        </a:p>
      </dgm:t>
    </dgm:pt>
    <dgm:pt modelId="{37B34B6A-4DCE-4DE3-951A-2EF6B41DAEEC}" type="pres">
      <dgm:prSet presAssocID="{1B6EB8D1-E4C2-40F7-BAF0-BED45F5C904D}" presName="sibTrans" presStyleLbl="sibTrans1D1" presStyleIdx="6" presStyleCnt="8"/>
      <dgm:spPr/>
      <dgm:t>
        <a:bodyPr/>
        <a:lstStyle/>
        <a:p>
          <a:endParaRPr lang="ru-RU"/>
        </a:p>
      </dgm:t>
    </dgm:pt>
    <dgm:pt modelId="{26BC9EC0-F33D-4C53-893E-E607BC23B588}" type="pres">
      <dgm:prSet presAssocID="{2F3150F9-E42C-4C20-8C2E-D3A5F4293F34}" presName="node" presStyleLbl="node1" presStyleIdx="7" presStyleCnt="8" custScaleX="170096" custScaleY="169230" custRadScaleRad="126153" custRadScaleInc="-99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36583-BB7F-476C-A980-E0851D9947DB}" type="pres">
      <dgm:prSet presAssocID="{2F3150F9-E42C-4C20-8C2E-D3A5F4293F34}" presName="spNode" presStyleCnt="0"/>
      <dgm:spPr/>
      <dgm:t>
        <a:bodyPr/>
        <a:lstStyle/>
        <a:p>
          <a:endParaRPr lang="ru-RU"/>
        </a:p>
      </dgm:t>
    </dgm:pt>
    <dgm:pt modelId="{6B2E63ED-B4B9-4312-8B34-C6298E61E31E}" type="pres">
      <dgm:prSet presAssocID="{181EA984-4962-4DC5-8CDA-71251781BB72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030B7E75-830E-492D-ACC9-E132D1A19025}" type="presOf" srcId="{8BA3E322-4EFF-422F-8958-15FC13EBBE0A}" destId="{F93ECD45-54D8-465B-A0C2-914295F3C5BD}" srcOrd="0" destOrd="0" presId="urn:microsoft.com/office/officeart/2005/8/layout/cycle5"/>
    <dgm:cxn modelId="{90BCF8EE-9ADE-4778-8AEC-AD5434B631EF}" type="presOf" srcId="{443ECAFA-A6D7-41FF-AC7E-E0473AEE9907}" destId="{18E1BD14-653F-47B3-BB46-667C8FB2497F}" srcOrd="0" destOrd="0" presId="urn:microsoft.com/office/officeart/2005/8/layout/cycle5"/>
    <dgm:cxn modelId="{EB02B10B-C7DF-4C93-973D-78E12C579033}" srcId="{8FBAAD1B-5BAC-4AC0-8BA9-6D0621EB872A}" destId="{3E04EBF9-6BCF-4C97-97CC-16053D8ADECA}" srcOrd="2" destOrd="0" parTransId="{300F097E-CD7D-4D51-A520-F17C4F00BCF8}" sibTransId="{7D26771F-14FC-487C-BE39-6B56926D70D0}"/>
    <dgm:cxn modelId="{3FC22665-63D9-484D-AF19-34C633E78123}" srcId="{8FBAAD1B-5BAC-4AC0-8BA9-6D0621EB872A}" destId="{443ECAFA-A6D7-41FF-AC7E-E0473AEE9907}" srcOrd="0" destOrd="0" parTransId="{80443694-B682-45A2-95DE-FF3E15237DEA}" sibTransId="{1F9A309A-9FC0-485D-BD9D-D3AA06914A86}"/>
    <dgm:cxn modelId="{FD198CF7-1F71-44EB-B572-365BB5C7A77D}" type="presOf" srcId="{7D26771F-14FC-487C-BE39-6B56926D70D0}" destId="{DA554C6D-A2BD-4B94-802C-6C55DB9F2BF8}" srcOrd="0" destOrd="0" presId="urn:microsoft.com/office/officeart/2005/8/layout/cycle5"/>
    <dgm:cxn modelId="{77D5992B-068F-41BE-893C-465B035676FF}" srcId="{8FBAAD1B-5BAC-4AC0-8BA9-6D0621EB872A}" destId="{2F3150F9-E42C-4C20-8C2E-D3A5F4293F34}" srcOrd="7" destOrd="0" parTransId="{02174457-6DCF-4007-82A9-E75531C9624E}" sibTransId="{181EA984-4962-4DC5-8CDA-71251781BB72}"/>
    <dgm:cxn modelId="{DCEB735C-63C1-4921-B9E7-0AD1B9F4368E}" type="presOf" srcId="{2F3150F9-E42C-4C20-8C2E-D3A5F4293F34}" destId="{26BC9EC0-F33D-4C53-893E-E607BC23B588}" srcOrd="0" destOrd="0" presId="urn:microsoft.com/office/officeart/2005/8/layout/cycle5"/>
    <dgm:cxn modelId="{56B4D61A-9A37-4512-94F3-E427B0977017}" srcId="{8FBAAD1B-5BAC-4AC0-8BA9-6D0621EB872A}" destId="{AC3117F4-22F7-4278-9E67-6CE483EEA235}" srcOrd="3" destOrd="0" parTransId="{FFECE32E-61FB-48FC-B2EB-498B71F1D7E8}" sibTransId="{83D8F672-682C-4EEF-83C3-46A0F47A1E51}"/>
    <dgm:cxn modelId="{04FBA6B1-3B09-496C-87DC-9FC1F970230F}" type="presOf" srcId="{FD2A65F7-0EFD-427A-9350-4EE82EF8A3A3}" destId="{E20084B0-DED3-4DEB-8998-F77FEE57635D}" srcOrd="0" destOrd="0" presId="urn:microsoft.com/office/officeart/2005/8/layout/cycle5"/>
    <dgm:cxn modelId="{7A43625C-EA73-4AED-87A0-5A0F4E8928F7}" type="presOf" srcId="{AC3117F4-22F7-4278-9E67-6CE483EEA235}" destId="{644BD4D3-8D2A-489F-BC0B-191B4AEF9533}" srcOrd="0" destOrd="0" presId="urn:microsoft.com/office/officeart/2005/8/layout/cycle5"/>
    <dgm:cxn modelId="{74349895-6765-4D08-9474-7D680B285685}" type="presOf" srcId="{83D8F672-682C-4EEF-83C3-46A0F47A1E51}" destId="{2C814299-90FC-466A-8C27-58BBE7C3AD9B}" srcOrd="0" destOrd="0" presId="urn:microsoft.com/office/officeart/2005/8/layout/cycle5"/>
    <dgm:cxn modelId="{6814DD49-DF7F-4226-939D-DF08DF3ED82B}" type="presOf" srcId="{CE6B3773-E288-4ED6-8D2D-7A94A1E9116E}" destId="{B61698C4-7017-4D89-87F7-56075D701F9E}" srcOrd="0" destOrd="0" presId="urn:microsoft.com/office/officeart/2005/8/layout/cycle5"/>
    <dgm:cxn modelId="{5EE2538C-CC21-40C2-99E7-655BE4EAC8BE}" type="presOf" srcId="{181EA984-4962-4DC5-8CDA-71251781BB72}" destId="{6B2E63ED-B4B9-4312-8B34-C6298E61E31E}" srcOrd="0" destOrd="0" presId="urn:microsoft.com/office/officeart/2005/8/layout/cycle5"/>
    <dgm:cxn modelId="{A5A1EF05-7827-4CEA-ABDE-26873AECCC68}" srcId="{8FBAAD1B-5BAC-4AC0-8BA9-6D0621EB872A}" destId="{582979A8-C384-483D-9063-70433550210F}" srcOrd="4" destOrd="0" parTransId="{27AB9AEC-E8AF-41DD-9374-87F1F2B00302}" sibTransId="{CBBE3567-C6F7-4BAB-9067-FDC8A32F0041}"/>
    <dgm:cxn modelId="{4DBFBC0C-CBD9-4700-A7B2-61C6072E182D}" type="presOf" srcId="{99AA82BB-5D7A-4078-8B23-18C254D0DC4B}" destId="{529DDF86-EE24-4644-BF9F-F7994B1A08DB}" srcOrd="0" destOrd="0" presId="urn:microsoft.com/office/officeart/2005/8/layout/cycle5"/>
    <dgm:cxn modelId="{302A2F16-3AC8-43D7-9E61-E6B0D12C776C}" type="presOf" srcId="{1F9A309A-9FC0-485D-BD9D-D3AA06914A86}" destId="{43434E4B-C4FB-4DAC-9533-71DBE9279538}" srcOrd="0" destOrd="0" presId="urn:microsoft.com/office/officeart/2005/8/layout/cycle5"/>
    <dgm:cxn modelId="{EF94F302-B53F-4AF5-B4F2-D854A89FF9FC}" type="presOf" srcId="{8FBAAD1B-5BAC-4AC0-8BA9-6D0621EB872A}" destId="{5C1B40A2-C95B-481E-9090-4B7BCF3B56CE}" srcOrd="0" destOrd="0" presId="urn:microsoft.com/office/officeart/2005/8/layout/cycle5"/>
    <dgm:cxn modelId="{C6A0782F-1121-413E-BFF4-9C91A43198B6}" srcId="{8FBAAD1B-5BAC-4AC0-8BA9-6D0621EB872A}" destId="{724D7F1B-A1E0-49D7-BF3E-FEFCD1C743CE}" srcOrd="1" destOrd="0" parTransId="{8421A8F1-BAEA-4CEE-B30C-84C25247883B}" sibTransId="{8BA3E322-4EFF-422F-8958-15FC13EBBE0A}"/>
    <dgm:cxn modelId="{1EEED037-5830-449D-B570-38B8EAD61EA2}" type="presOf" srcId="{724D7F1B-A1E0-49D7-BF3E-FEFCD1C743CE}" destId="{A54D8CAD-B47B-492A-A92F-69E42EBB0CBD}" srcOrd="0" destOrd="0" presId="urn:microsoft.com/office/officeart/2005/8/layout/cycle5"/>
    <dgm:cxn modelId="{576E8FAF-673E-4EEE-A299-EFE205D95367}" srcId="{8FBAAD1B-5BAC-4AC0-8BA9-6D0621EB872A}" destId="{99AA82BB-5D7A-4078-8B23-18C254D0DC4B}" srcOrd="5" destOrd="0" parTransId="{66269EDA-3B26-44F0-9EAF-0EAB9C77E571}" sibTransId="{CE6B3773-E288-4ED6-8D2D-7A94A1E9116E}"/>
    <dgm:cxn modelId="{9B40075E-B9C8-4BE1-9B72-6DF318F1311A}" srcId="{8FBAAD1B-5BAC-4AC0-8BA9-6D0621EB872A}" destId="{FD2A65F7-0EFD-427A-9350-4EE82EF8A3A3}" srcOrd="6" destOrd="0" parTransId="{697F9671-3336-441A-86F1-2B39F8A830C4}" sibTransId="{1B6EB8D1-E4C2-40F7-BAF0-BED45F5C904D}"/>
    <dgm:cxn modelId="{E09B0767-9B9F-4284-9469-DE4B7A939B60}" type="presOf" srcId="{3E04EBF9-6BCF-4C97-97CC-16053D8ADECA}" destId="{D76CEF15-AD37-4FF7-A9D9-F30101483B47}" srcOrd="0" destOrd="0" presId="urn:microsoft.com/office/officeart/2005/8/layout/cycle5"/>
    <dgm:cxn modelId="{6B449B6E-E79A-4589-A9A4-29E569206FAC}" type="presOf" srcId="{582979A8-C384-483D-9063-70433550210F}" destId="{03867FA4-A613-4921-92BD-CBD0DE5AF6C1}" srcOrd="0" destOrd="0" presId="urn:microsoft.com/office/officeart/2005/8/layout/cycle5"/>
    <dgm:cxn modelId="{DFF6E6A9-9107-404F-B9BC-F6A3D3D07E0B}" type="presOf" srcId="{CBBE3567-C6F7-4BAB-9067-FDC8A32F0041}" destId="{191E1915-7B43-453A-9B3B-8BE365BAB7F0}" srcOrd="0" destOrd="0" presId="urn:microsoft.com/office/officeart/2005/8/layout/cycle5"/>
    <dgm:cxn modelId="{C27EF223-A7F9-401C-A928-9E63B98CB411}" type="presOf" srcId="{1B6EB8D1-E4C2-40F7-BAF0-BED45F5C904D}" destId="{37B34B6A-4DCE-4DE3-951A-2EF6B41DAEEC}" srcOrd="0" destOrd="0" presId="urn:microsoft.com/office/officeart/2005/8/layout/cycle5"/>
    <dgm:cxn modelId="{7BA20093-7751-48E7-9E6E-AC119FC8D5EF}" type="presParOf" srcId="{5C1B40A2-C95B-481E-9090-4B7BCF3B56CE}" destId="{18E1BD14-653F-47B3-BB46-667C8FB2497F}" srcOrd="0" destOrd="0" presId="urn:microsoft.com/office/officeart/2005/8/layout/cycle5"/>
    <dgm:cxn modelId="{F2597939-7F7A-4847-81A6-54B887C657FF}" type="presParOf" srcId="{5C1B40A2-C95B-481E-9090-4B7BCF3B56CE}" destId="{63F2586D-5C2A-47F2-8FBF-D647F1535402}" srcOrd="1" destOrd="0" presId="urn:microsoft.com/office/officeart/2005/8/layout/cycle5"/>
    <dgm:cxn modelId="{500280E4-F6C0-46FE-BD35-44FF7A346081}" type="presParOf" srcId="{5C1B40A2-C95B-481E-9090-4B7BCF3B56CE}" destId="{43434E4B-C4FB-4DAC-9533-71DBE9279538}" srcOrd="2" destOrd="0" presId="urn:microsoft.com/office/officeart/2005/8/layout/cycle5"/>
    <dgm:cxn modelId="{A7D7927D-317C-4C9B-B29A-6744ED2C69ED}" type="presParOf" srcId="{5C1B40A2-C95B-481E-9090-4B7BCF3B56CE}" destId="{A54D8CAD-B47B-492A-A92F-69E42EBB0CBD}" srcOrd="3" destOrd="0" presId="urn:microsoft.com/office/officeart/2005/8/layout/cycle5"/>
    <dgm:cxn modelId="{30B29179-085C-4220-94D1-9C25F9678842}" type="presParOf" srcId="{5C1B40A2-C95B-481E-9090-4B7BCF3B56CE}" destId="{C1BE9F86-1024-42B7-8000-210EB09C538A}" srcOrd="4" destOrd="0" presId="urn:microsoft.com/office/officeart/2005/8/layout/cycle5"/>
    <dgm:cxn modelId="{2419536A-1F43-4C61-B85D-37688EE884AE}" type="presParOf" srcId="{5C1B40A2-C95B-481E-9090-4B7BCF3B56CE}" destId="{F93ECD45-54D8-465B-A0C2-914295F3C5BD}" srcOrd="5" destOrd="0" presId="urn:microsoft.com/office/officeart/2005/8/layout/cycle5"/>
    <dgm:cxn modelId="{58C8FDE9-5084-4E38-A6FF-8166445BABE3}" type="presParOf" srcId="{5C1B40A2-C95B-481E-9090-4B7BCF3B56CE}" destId="{D76CEF15-AD37-4FF7-A9D9-F30101483B47}" srcOrd="6" destOrd="0" presId="urn:microsoft.com/office/officeart/2005/8/layout/cycle5"/>
    <dgm:cxn modelId="{2CDEFBEC-03B3-4801-8EC9-358D960C52E2}" type="presParOf" srcId="{5C1B40A2-C95B-481E-9090-4B7BCF3B56CE}" destId="{89825730-0866-4745-85D0-1D1DCFBF2A18}" srcOrd="7" destOrd="0" presId="urn:microsoft.com/office/officeart/2005/8/layout/cycle5"/>
    <dgm:cxn modelId="{43D0D845-98EB-4006-9ED9-233495181F41}" type="presParOf" srcId="{5C1B40A2-C95B-481E-9090-4B7BCF3B56CE}" destId="{DA554C6D-A2BD-4B94-802C-6C55DB9F2BF8}" srcOrd="8" destOrd="0" presId="urn:microsoft.com/office/officeart/2005/8/layout/cycle5"/>
    <dgm:cxn modelId="{44C3ED6E-899E-4BCA-AB3A-ADB4B135B254}" type="presParOf" srcId="{5C1B40A2-C95B-481E-9090-4B7BCF3B56CE}" destId="{644BD4D3-8D2A-489F-BC0B-191B4AEF9533}" srcOrd="9" destOrd="0" presId="urn:microsoft.com/office/officeart/2005/8/layout/cycle5"/>
    <dgm:cxn modelId="{26CC558B-FFD0-4A0A-A11E-8A0C387D97A9}" type="presParOf" srcId="{5C1B40A2-C95B-481E-9090-4B7BCF3B56CE}" destId="{DAC3B005-4E2A-4348-9B77-486F2914FE10}" srcOrd="10" destOrd="0" presId="urn:microsoft.com/office/officeart/2005/8/layout/cycle5"/>
    <dgm:cxn modelId="{8E730908-9D95-419C-B108-F7C86449BB6D}" type="presParOf" srcId="{5C1B40A2-C95B-481E-9090-4B7BCF3B56CE}" destId="{2C814299-90FC-466A-8C27-58BBE7C3AD9B}" srcOrd="11" destOrd="0" presId="urn:microsoft.com/office/officeart/2005/8/layout/cycle5"/>
    <dgm:cxn modelId="{0F693752-2906-447C-9FE1-446A680E421F}" type="presParOf" srcId="{5C1B40A2-C95B-481E-9090-4B7BCF3B56CE}" destId="{03867FA4-A613-4921-92BD-CBD0DE5AF6C1}" srcOrd="12" destOrd="0" presId="urn:microsoft.com/office/officeart/2005/8/layout/cycle5"/>
    <dgm:cxn modelId="{95924E37-8882-4E9F-A359-17E4C3DD72C6}" type="presParOf" srcId="{5C1B40A2-C95B-481E-9090-4B7BCF3B56CE}" destId="{A543EB03-7087-4967-BA16-52B020590675}" srcOrd="13" destOrd="0" presId="urn:microsoft.com/office/officeart/2005/8/layout/cycle5"/>
    <dgm:cxn modelId="{6168C958-35EB-4476-8151-DA508627EA80}" type="presParOf" srcId="{5C1B40A2-C95B-481E-9090-4B7BCF3B56CE}" destId="{191E1915-7B43-453A-9B3B-8BE365BAB7F0}" srcOrd="14" destOrd="0" presId="urn:microsoft.com/office/officeart/2005/8/layout/cycle5"/>
    <dgm:cxn modelId="{B8A2FDA5-9754-4CBE-954F-9805F6BFCA66}" type="presParOf" srcId="{5C1B40A2-C95B-481E-9090-4B7BCF3B56CE}" destId="{529DDF86-EE24-4644-BF9F-F7994B1A08DB}" srcOrd="15" destOrd="0" presId="urn:microsoft.com/office/officeart/2005/8/layout/cycle5"/>
    <dgm:cxn modelId="{29A60492-9F75-4C8C-A93C-CC391CEB67B4}" type="presParOf" srcId="{5C1B40A2-C95B-481E-9090-4B7BCF3B56CE}" destId="{273D6908-0A8E-4F45-889A-67CE25D68E3E}" srcOrd="16" destOrd="0" presId="urn:microsoft.com/office/officeart/2005/8/layout/cycle5"/>
    <dgm:cxn modelId="{6227E773-A9DC-467D-8060-30B207F8C827}" type="presParOf" srcId="{5C1B40A2-C95B-481E-9090-4B7BCF3B56CE}" destId="{B61698C4-7017-4D89-87F7-56075D701F9E}" srcOrd="17" destOrd="0" presId="urn:microsoft.com/office/officeart/2005/8/layout/cycle5"/>
    <dgm:cxn modelId="{B5F87667-6A59-49B2-A10B-94B99AD022BF}" type="presParOf" srcId="{5C1B40A2-C95B-481E-9090-4B7BCF3B56CE}" destId="{E20084B0-DED3-4DEB-8998-F77FEE57635D}" srcOrd="18" destOrd="0" presId="urn:microsoft.com/office/officeart/2005/8/layout/cycle5"/>
    <dgm:cxn modelId="{22AABC01-C092-4BEA-9EB5-B8E83E76D6AF}" type="presParOf" srcId="{5C1B40A2-C95B-481E-9090-4B7BCF3B56CE}" destId="{284E5A02-1953-4AC1-8DE5-B9171905FABE}" srcOrd="19" destOrd="0" presId="urn:microsoft.com/office/officeart/2005/8/layout/cycle5"/>
    <dgm:cxn modelId="{57B250EA-D75D-4267-8A4F-2D2E1CEFC232}" type="presParOf" srcId="{5C1B40A2-C95B-481E-9090-4B7BCF3B56CE}" destId="{37B34B6A-4DCE-4DE3-951A-2EF6B41DAEEC}" srcOrd="20" destOrd="0" presId="urn:microsoft.com/office/officeart/2005/8/layout/cycle5"/>
    <dgm:cxn modelId="{5B29DE1D-36B9-49A4-B861-6A33152B8974}" type="presParOf" srcId="{5C1B40A2-C95B-481E-9090-4B7BCF3B56CE}" destId="{26BC9EC0-F33D-4C53-893E-E607BC23B588}" srcOrd="21" destOrd="0" presId="urn:microsoft.com/office/officeart/2005/8/layout/cycle5"/>
    <dgm:cxn modelId="{D9057867-0C5C-4681-AB68-7BD003D167F1}" type="presParOf" srcId="{5C1B40A2-C95B-481E-9090-4B7BCF3B56CE}" destId="{AAF36583-BB7F-476C-A980-E0851D9947DB}" srcOrd="22" destOrd="0" presId="urn:microsoft.com/office/officeart/2005/8/layout/cycle5"/>
    <dgm:cxn modelId="{C6DC724C-E5CB-4D4C-842B-88F151A230FF}" type="presParOf" srcId="{5C1B40A2-C95B-481E-9090-4B7BCF3B56CE}" destId="{6B2E63ED-B4B9-4312-8B34-C6298E61E31E}" srcOrd="23" destOrd="0" presId="urn:microsoft.com/office/officeart/2005/8/layout/cycle5"/>
  </dgm:cxnLst>
  <dgm:bg>
    <a:noFill/>
    <a:effectLst/>
  </dgm:bg>
  <dgm:whole>
    <a:ln w="31750" cap="flat" cmpd="sng" algn="ctr">
      <a:noFill/>
      <a:prstDash val="sysDot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2242B-ADBC-453C-9DD4-E0682922510A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BABCCA-8569-4ABA-B03B-D830CDA9F6D4}" type="doc">
      <dgm:prSet loTypeId="urn:microsoft.com/office/officeart/2008/layout/RadialCluster" loCatId="relationship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FB48CFB2-2144-464F-99B0-7B4517BBF385}">
      <dgm:prSet phldrT="[Текст]" custT="1"/>
      <dgm:spPr>
        <a:solidFill>
          <a:schemeClr val="bg1"/>
        </a:solidFill>
        <a:ln w="127000">
          <a:solidFill>
            <a:srgbClr val="C00000"/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90000"/>
            </a:lnSpc>
          </a:pPr>
          <a:endParaRPr lang="ru-RU" sz="2800" b="1" dirty="0" smtClean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Доходы бюджета - поступающие в бюджет денежные средства</a:t>
          </a:r>
        </a:p>
        <a:p>
          <a:pPr>
            <a:lnSpc>
              <a:spcPct val="90000"/>
            </a:lnSpc>
          </a:pPr>
          <a:endParaRPr lang="ru-RU" sz="2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AEB99F-186D-4EBF-BBED-2B0E5A5148BE}" type="parTrans" cxnId="{5D4F3C9E-B10F-444A-BA8E-62C311060DBF}">
      <dgm:prSet/>
      <dgm:spPr/>
      <dgm:t>
        <a:bodyPr/>
        <a:lstStyle/>
        <a:p>
          <a:endParaRPr lang="ru-RU"/>
        </a:p>
      </dgm:t>
    </dgm:pt>
    <dgm:pt modelId="{39196133-48A8-43A8-922F-0E3AC7557F38}" type="sibTrans" cxnId="{5D4F3C9E-B10F-444A-BA8E-62C311060DBF}">
      <dgm:prSet/>
      <dgm:spPr/>
      <dgm:t>
        <a:bodyPr/>
        <a:lstStyle/>
        <a:p>
          <a:endParaRPr lang="ru-RU"/>
        </a:p>
      </dgm:t>
    </dgm:pt>
    <dgm:pt modelId="{BF147029-5588-4C67-A975-3EDDF959302B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2C971819-3A7E-44D6-A607-E41E2CC546CA}" type="parTrans" cxnId="{457702C6-AE99-4C2D-96D9-995BC995E75C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E327513B-1FDF-48E7-9E5A-99220A35E89A}" type="sibTrans" cxnId="{457702C6-AE99-4C2D-96D9-995BC995E75C}">
      <dgm:prSet/>
      <dgm:spPr/>
      <dgm:t>
        <a:bodyPr/>
        <a:lstStyle/>
        <a:p>
          <a:endParaRPr lang="ru-RU"/>
        </a:p>
      </dgm:t>
    </dgm:pt>
    <dgm:pt modelId="{B48DC76A-8C89-4A47-A084-03205D8C4A2A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9D6328B3-3D5F-410C-9275-2F3B736C0074}" type="parTrans" cxnId="{154E241D-2D22-4E0E-8438-BC731CBD30B3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1847B8B9-2FEB-499A-AACE-A89168127650}" type="sibTrans" cxnId="{154E241D-2D22-4E0E-8438-BC731CBD30B3}">
      <dgm:prSet/>
      <dgm:spPr/>
      <dgm:t>
        <a:bodyPr/>
        <a:lstStyle/>
        <a:p>
          <a:endParaRPr lang="ru-RU"/>
        </a:p>
      </dgm:t>
    </dgm:pt>
    <dgm:pt modelId="{51B0975B-EA65-4A15-BAF2-DB307B86BC96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0BF6DE8-1E0A-4F3F-9C5D-54B1D0FEA649}" type="parTrans" cxnId="{2F7F97AF-1C51-47F7-AED3-20851A7120E9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F5480A95-2FFD-46E9-8288-C8419BA04595}" type="sibTrans" cxnId="{2F7F97AF-1C51-47F7-AED3-20851A7120E9}">
      <dgm:prSet/>
      <dgm:spPr/>
      <dgm:t>
        <a:bodyPr/>
        <a:lstStyle/>
        <a:p>
          <a:endParaRPr lang="ru-RU"/>
        </a:p>
      </dgm:t>
    </dgm:pt>
    <dgm:pt modelId="{4E3CB81D-5BD5-41C8-8D7E-41348F2F94B8}">
      <dgm:prSet/>
      <dgm:spPr/>
      <dgm:t>
        <a:bodyPr/>
        <a:lstStyle/>
        <a:p>
          <a:endParaRPr lang="ru-RU"/>
        </a:p>
      </dgm:t>
    </dgm:pt>
    <dgm:pt modelId="{CB1AFA49-7FFC-4CC1-ABCF-E6C85BDD0CDF}" type="parTrans" cxnId="{353F71E6-1BF3-4808-8C5A-4F3A0A4469B6}">
      <dgm:prSet/>
      <dgm:spPr/>
      <dgm:t>
        <a:bodyPr/>
        <a:lstStyle/>
        <a:p>
          <a:endParaRPr lang="ru-RU"/>
        </a:p>
      </dgm:t>
    </dgm:pt>
    <dgm:pt modelId="{22A13CCC-4F53-4984-919B-DA9857491D50}" type="sibTrans" cxnId="{353F71E6-1BF3-4808-8C5A-4F3A0A4469B6}">
      <dgm:prSet/>
      <dgm:spPr/>
      <dgm:t>
        <a:bodyPr/>
        <a:lstStyle/>
        <a:p>
          <a:endParaRPr lang="ru-RU"/>
        </a:p>
      </dgm:t>
    </dgm:pt>
    <dgm:pt modelId="{EBBCDB51-8D9D-41C5-9512-A7CBCEB26C2A}">
      <dgm:prSet/>
      <dgm:spPr/>
      <dgm:t>
        <a:bodyPr/>
        <a:lstStyle/>
        <a:p>
          <a:endParaRPr lang="ru-RU" dirty="0"/>
        </a:p>
      </dgm:t>
    </dgm:pt>
    <dgm:pt modelId="{88AF2814-A6DF-449B-A708-4AD232106244}" type="parTrans" cxnId="{084B9E86-4CAC-45A9-B370-423FBD730BEC}">
      <dgm:prSet/>
      <dgm:spPr/>
      <dgm:t>
        <a:bodyPr/>
        <a:lstStyle/>
        <a:p>
          <a:endParaRPr lang="ru-RU"/>
        </a:p>
      </dgm:t>
    </dgm:pt>
    <dgm:pt modelId="{4E805DCF-6BEF-46D5-BAEB-4A4B47EA680F}" type="sibTrans" cxnId="{084B9E86-4CAC-45A9-B370-423FBD730BEC}">
      <dgm:prSet/>
      <dgm:spPr/>
      <dgm:t>
        <a:bodyPr/>
        <a:lstStyle/>
        <a:p>
          <a:endParaRPr lang="ru-RU"/>
        </a:p>
      </dgm:t>
    </dgm:pt>
    <dgm:pt modelId="{8B244CFF-22F3-49C3-BAD4-562F5B34DCEA}" type="pres">
      <dgm:prSet presAssocID="{C9BABCCA-8569-4ABA-B03B-D830CDA9F6D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67A95D3-4209-465C-93E1-7443651645A0}" type="pres">
      <dgm:prSet presAssocID="{FB48CFB2-2144-464F-99B0-7B4517BBF385}" presName="singleCycle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55E128A9-086C-4AB0-9BB3-7B78F9CA19C8}" type="pres">
      <dgm:prSet presAssocID="{FB48CFB2-2144-464F-99B0-7B4517BBF385}" presName="singleCenter" presStyleLbl="node1" presStyleIdx="0" presStyleCnt="4" custScaleX="469693" custScaleY="54339" custLinFactNeighborX="472" custLinFactNeighborY="-55169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2A42BF92-E0CA-4C74-94D9-9AE3F4260038}" type="pres">
      <dgm:prSet presAssocID="{2C971819-3A7E-44D6-A607-E41E2CC546CA}" presName="Name56" presStyleLbl="parChTrans1D2" presStyleIdx="0" presStyleCnt="3"/>
      <dgm:spPr/>
      <dgm:t>
        <a:bodyPr/>
        <a:lstStyle/>
        <a:p>
          <a:endParaRPr lang="ru-RU"/>
        </a:p>
      </dgm:t>
    </dgm:pt>
    <dgm:pt modelId="{A7E70BED-E9F9-4186-91D6-4C4AD5C34513}" type="pres">
      <dgm:prSet presAssocID="{BF147029-5588-4C67-A975-3EDDF959302B}" presName="text0" presStyleLbl="node1" presStyleIdx="1" presStyleCnt="4" custScaleX="385925" custScaleY="75391" custRadScaleRad="87619" custRadScaleInc="-186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9DAA6-78E7-4C62-AD9F-BB89E1F317A5}" type="pres">
      <dgm:prSet presAssocID="{9D6328B3-3D5F-410C-9275-2F3B736C0074}" presName="Name56" presStyleLbl="parChTrans1D2" presStyleIdx="1" presStyleCnt="3"/>
      <dgm:spPr/>
      <dgm:t>
        <a:bodyPr/>
        <a:lstStyle/>
        <a:p>
          <a:endParaRPr lang="ru-RU"/>
        </a:p>
      </dgm:t>
    </dgm:pt>
    <dgm:pt modelId="{A1F9C609-4FDF-427E-A3A7-017CF8E0D1F8}" type="pres">
      <dgm:prSet presAssocID="{B48DC76A-8C89-4A47-A084-03205D8C4A2A}" presName="text0" presStyleLbl="node1" presStyleIdx="2" presStyleCnt="4" custScaleX="304805" custScaleY="94470" custRadScaleRad="97805" custRadScaleInc="-114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427F8-47F7-429E-8B9A-D7AD3446727D}" type="pres">
      <dgm:prSet presAssocID="{30BF6DE8-1E0A-4F3F-9C5D-54B1D0FEA649}" presName="Name56" presStyleLbl="parChTrans1D2" presStyleIdx="2" presStyleCnt="3"/>
      <dgm:spPr/>
      <dgm:t>
        <a:bodyPr/>
        <a:lstStyle/>
        <a:p>
          <a:endParaRPr lang="ru-RU"/>
        </a:p>
      </dgm:t>
    </dgm:pt>
    <dgm:pt modelId="{341F0CCF-4C81-46C6-BAD1-DDC17631079D}" type="pres">
      <dgm:prSet presAssocID="{51B0975B-EA65-4A15-BAF2-DB307B86BC96}" presName="text0" presStyleLbl="node1" presStyleIdx="3" presStyleCnt="4" custScaleX="297295" custScaleY="87686" custRadScaleRad="150941" custRadScaleInc="92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4E241D-2D22-4E0E-8438-BC731CBD30B3}" srcId="{FB48CFB2-2144-464F-99B0-7B4517BBF385}" destId="{B48DC76A-8C89-4A47-A084-03205D8C4A2A}" srcOrd="1" destOrd="0" parTransId="{9D6328B3-3D5F-410C-9275-2F3B736C0074}" sibTransId="{1847B8B9-2FEB-499A-AACE-A89168127650}"/>
    <dgm:cxn modelId="{084B9E86-4CAC-45A9-B370-423FBD730BEC}" srcId="{C9BABCCA-8569-4ABA-B03B-D830CDA9F6D4}" destId="{EBBCDB51-8D9D-41C5-9512-A7CBCEB26C2A}" srcOrd="2" destOrd="0" parTransId="{88AF2814-A6DF-449B-A708-4AD232106244}" sibTransId="{4E805DCF-6BEF-46D5-BAEB-4A4B47EA680F}"/>
    <dgm:cxn modelId="{2F7F97AF-1C51-47F7-AED3-20851A7120E9}" srcId="{FB48CFB2-2144-464F-99B0-7B4517BBF385}" destId="{51B0975B-EA65-4A15-BAF2-DB307B86BC96}" srcOrd="2" destOrd="0" parTransId="{30BF6DE8-1E0A-4F3F-9C5D-54B1D0FEA649}" sibTransId="{F5480A95-2FFD-46E9-8288-C8419BA04595}"/>
    <dgm:cxn modelId="{08AF76D0-F453-4A35-BF7F-734539FCCE2A}" type="presOf" srcId="{2C971819-3A7E-44D6-A607-E41E2CC546CA}" destId="{2A42BF92-E0CA-4C74-94D9-9AE3F4260038}" srcOrd="0" destOrd="0" presId="urn:microsoft.com/office/officeart/2008/layout/RadialCluster"/>
    <dgm:cxn modelId="{8E142757-8651-4A08-8AFD-BE318F3366D4}" type="presOf" srcId="{FB48CFB2-2144-464F-99B0-7B4517BBF385}" destId="{55E128A9-086C-4AB0-9BB3-7B78F9CA19C8}" srcOrd="0" destOrd="0" presId="urn:microsoft.com/office/officeart/2008/layout/RadialCluster"/>
    <dgm:cxn modelId="{457702C6-AE99-4C2D-96D9-995BC995E75C}" srcId="{FB48CFB2-2144-464F-99B0-7B4517BBF385}" destId="{BF147029-5588-4C67-A975-3EDDF959302B}" srcOrd="0" destOrd="0" parTransId="{2C971819-3A7E-44D6-A607-E41E2CC546CA}" sibTransId="{E327513B-1FDF-48E7-9E5A-99220A35E89A}"/>
    <dgm:cxn modelId="{353F71E6-1BF3-4808-8C5A-4F3A0A4469B6}" srcId="{C9BABCCA-8569-4ABA-B03B-D830CDA9F6D4}" destId="{4E3CB81D-5BD5-41C8-8D7E-41348F2F94B8}" srcOrd="1" destOrd="0" parTransId="{CB1AFA49-7FFC-4CC1-ABCF-E6C85BDD0CDF}" sibTransId="{22A13CCC-4F53-4984-919B-DA9857491D50}"/>
    <dgm:cxn modelId="{9E3C2C2D-F444-4583-BDCA-D65E00092E33}" type="presOf" srcId="{30BF6DE8-1E0A-4F3F-9C5D-54B1D0FEA649}" destId="{BF1427F8-47F7-429E-8B9A-D7AD3446727D}" srcOrd="0" destOrd="0" presId="urn:microsoft.com/office/officeart/2008/layout/RadialCluster"/>
    <dgm:cxn modelId="{F638BC24-D947-45A3-A09A-2207DE01867E}" type="presOf" srcId="{BF147029-5588-4C67-A975-3EDDF959302B}" destId="{A7E70BED-E9F9-4186-91D6-4C4AD5C34513}" srcOrd="0" destOrd="0" presId="urn:microsoft.com/office/officeart/2008/layout/RadialCluster"/>
    <dgm:cxn modelId="{5D4F3C9E-B10F-444A-BA8E-62C311060DBF}" srcId="{C9BABCCA-8569-4ABA-B03B-D830CDA9F6D4}" destId="{FB48CFB2-2144-464F-99B0-7B4517BBF385}" srcOrd="0" destOrd="0" parTransId="{AAAEB99F-186D-4EBF-BBED-2B0E5A5148BE}" sibTransId="{39196133-48A8-43A8-922F-0E3AC7557F38}"/>
    <dgm:cxn modelId="{49B8A50E-C671-4CCA-94C9-762C230B28BE}" type="presOf" srcId="{B48DC76A-8C89-4A47-A084-03205D8C4A2A}" destId="{A1F9C609-4FDF-427E-A3A7-017CF8E0D1F8}" srcOrd="0" destOrd="0" presId="urn:microsoft.com/office/officeart/2008/layout/RadialCluster"/>
    <dgm:cxn modelId="{F12F9E5A-6AFA-4C21-A6DC-ED2C984316A5}" type="presOf" srcId="{9D6328B3-3D5F-410C-9275-2F3B736C0074}" destId="{0999DAA6-78E7-4C62-AD9F-BB89E1F317A5}" srcOrd="0" destOrd="0" presId="urn:microsoft.com/office/officeart/2008/layout/RadialCluster"/>
    <dgm:cxn modelId="{118688C9-4C1C-473B-8F2A-51CC2C106F7B}" type="presOf" srcId="{C9BABCCA-8569-4ABA-B03B-D830CDA9F6D4}" destId="{8B244CFF-22F3-49C3-BAD4-562F5B34DCEA}" srcOrd="0" destOrd="0" presId="urn:microsoft.com/office/officeart/2008/layout/RadialCluster"/>
    <dgm:cxn modelId="{AE961DD4-C172-42E1-98FA-EC3879CBE94A}" type="presOf" srcId="{51B0975B-EA65-4A15-BAF2-DB307B86BC96}" destId="{341F0CCF-4C81-46C6-BAD1-DDC17631079D}" srcOrd="0" destOrd="0" presId="urn:microsoft.com/office/officeart/2008/layout/RadialCluster"/>
    <dgm:cxn modelId="{45279739-AF95-4FD1-AF65-640C43D63660}" type="presParOf" srcId="{8B244CFF-22F3-49C3-BAD4-562F5B34DCEA}" destId="{767A95D3-4209-465C-93E1-7443651645A0}" srcOrd="0" destOrd="0" presId="urn:microsoft.com/office/officeart/2008/layout/RadialCluster"/>
    <dgm:cxn modelId="{C1CF6BFB-8338-45F4-B681-D16F4368FF07}" type="presParOf" srcId="{767A95D3-4209-465C-93E1-7443651645A0}" destId="{55E128A9-086C-4AB0-9BB3-7B78F9CA19C8}" srcOrd="0" destOrd="0" presId="urn:microsoft.com/office/officeart/2008/layout/RadialCluster"/>
    <dgm:cxn modelId="{C2AD9E20-59EC-47EC-9D6E-41252BA4093E}" type="presParOf" srcId="{767A95D3-4209-465C-93E1-7443651645A0}" destId="{2A42BF92-E0CA-4C74-94D9-9AE3F4260038}" srcOrd="1" destOrd="0" presId="urn:microsoft.com/office/officeart/2008/layout/RadialCluster"/>
    <dgm:cxn modelId="{23CD0BE2-9A76-4F0A-BD76-674015F285AE}" type="presParOf" srcId="{767A95D3-4209-465C-93E1-7443651645A0}" destId="{A7E70BED-E9F9-4186-91D6-4C4AD5C34513}" srcOrd="2" destOrd="0" presId="urn:microsoft.com/office/officeart/2008/layout/RadialCluster"/>
    <dgm:cxn modelId="{6E4CC283-7874-40A4-95B6-E0A5F3A006B8}" type="presParOf" srcId="{767A95D3-4209-465C-93E1-7443651645A0}" destId="{0999DAA6-78E7-4C62-AD9F-BB89E1F317A5}" srcOrd="3" destOrd="0" presId="urn:microsoft.com/office/officeart/2008/layout/RadialCluster"/>
    <dgm:cxn modelId="{BD127F62-C5A4-403F-9C69-7098B4456BB2}" type="presParOf" srcId="{767A95D3-4209-465C-93E1-7443651645A0}" destId="{A1F9C609-4FDF-427E-A3A7-017CF8E0D1F8}" srcOrd="4" destOrd="0" presId="urn:microsoft.com/office/officeart/2008/layout/RadialCluster"/>
    <dgm:cxn modelId="{1E7DD808-3838-45EF-A0DC-34E1F37B344D}" type="presParOf" srcId="{767A95D3-4209-465C-93E1-7443651645A0}" destId="{BF1427F8-47F7-429E-8B9A-D7AD3446727D}" srcOrd="5" destOrd="0" presId="urn:microsoft.com/office/officeart/2008/layout/RadialCluster"/>
    <dgm:cxn modelId="{1C9E2202-CA4D-47FD-B9A6-59583DDCEAC8}" type="presParOf" srcId="{767A95D3-4209-465C-93E1-7443651645A0}" destId="{341F0CCF-4C81-46C6-BAD1-DDC17631079D}" srcOrd="6" destOrd="0" presId="urn:microsoft.com/office/officeart/2008/layout/RadialCluster"/>
  </dgm:cxnLst>
  <dgm:bg>
    <a:noFill/>
  </dgm:bg>
  <dgm:whole>
    <a:ln w="63500" cmpd="sng"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pPr>
            <a:lnSpc>
              <a:spcPct val="90000"/>
            </a:lnSpc>
          </a:pPr>
          <a:endParaRPr lang="ru-RU" sz="1600" b="1" dirty="0" smtClean="0"/>
        </a:p>
        <a:p>
          <a:pPr>
            <a:lnSpc>
              <a:spcPct val="100000"/>
            </a:lnSpc>
          </a:pPr>
          <a:endParaRPr lang="ru-RU" sz="1600" b="1" dirty="0" smtClean="0"/>
        </a:p>
        <a:p>
          <a:pPr>
            <a:lnSpc>
              <a:spcPct val="90000"/>
            </a:lnSpc>
          </a:pPr>
          <a:endParaRPr lang="ru-RU" sz="1600" b="1" dirty="0" smtClean="0">
            <a:latin typeface="Arial Narrow" panose="020B0606020202030204" pitchFamily="34" charset="0"/>
          </a:endParaRPr>
        </a:p>
        <a:p>
          <a:pPr>
            <a:lnSpc>
              <a:spcPct val="90000"/>
            </a:lnSpc>
          </a:pPr>
          <a:endParaRPr lang="ru-RU" sz="1600" b="1" dirty="0" smtClean="0">
            <a:latin typeface="Arial Narrow" panose="020B0606020202030204" pitchFamily="34" charset="0"/>
          </a:endParaRPr>
        </a:p>
        <a:p>
          <a:pPr>
            <a:lnSpc>
              <a:spcPct val="90000"/>
            </a:lnSpc>
          </a:pPr>
          <a:r>
            <a:rPr lang="ru-RU" sz="1600" b="1" dirty="0" smtClean="0">
              <a:latin typeface="Arial Narrow" panose="020B0606020202030204" pitchFamily="34" charset="0"/>
            </a:rPr>
            <a:t>Бюджет Республики Мордовия</a:t>
          </a:r>
          <a:endParaRPr lang="ru-RU" sz="1600" b="1" dirty="0">
            <a:latin typeface="Arial Narrow" panose="020B0606020202030204" pitchFamily="34" charset="0"/>
          </a:endParaRPr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DE67E0BA-75CA-4E3B-BADE-F768BD06964A}">
      <dgm:prSet phldrT="[Текст]" phldr="1"/>
      <dgm:spPr/>
      <dgm:t>
        <a:bodyPr/>
        <a:lstStyle/>
        <a:p>
          <a:endParaRPr lang="ru-RU"/>
        </a:p>
      </dgm:t>
    </dgm:pt>
    <dgm:pt modelId="{40662EDD-A345-40C7-8D83-D69600ACB267}" type="parTrans" cxnId="{EED00C6F-7436-4423-B990-541C70F89FB2}">
      <dgm:prSet/>
      <dgm:spPr/>
      <dgm:t>
        <a:bodyPr/>
        <a:lstStyle/>
        <a:p>
          <a:endParaRPr lang="ru-RU"/>
        </a:p>
      </dgm:t>
    </dgm:pt>
    <dgm:pt modelId="{AAF9E339-39E6-4FAB-80E4-A1BD1A2AC90C}" type="sibTrans" cxnId="{EED00C6F-7436-4423-B990-541C70F89FB2}">
      <dgm:prSet/>
      <dgm:spPr/>
      <dgm:t>
        <a:bodyPr/>
        <a:lstStyle/>
        <a:p>
          <a:endParaRPr lang="ru-RU"/>
        </a:p>
      </dgm:t>
    </dgm:pt>
    <dgm:pt modelId="{1B7A0A27-9FE2-4D33-B974-831F9987129A}">
      <dgm:prSet phldrT="[Текст]"/>
      <dgm:spPr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70%</a:t>
          </a:r>
          <a:endParaRPr lang="ru-RU" dirty="0"/>
        </a:p>
      </dgm:t>
    </dgm:pt>
    <dgm:pt modelId="{69616B3F-3997-41EA-95C6-BB9B296237A7}" type="sibTrans" cxnId="{BF70E891-5876-47D9-9ADA-78A47269DC81}">
      <dgm:prSet/>
      <dgm:spPr/>
      <dgm:t>
        <a:bodyPr/>
        <a:lstStyle/>
        <a:p>
          <a:endParaRPr lang="ru-RU"/>
        </a:p>
      </dgm:t>
    </dgm:pt>
    <dgm:pt modelId="{D7E9CBFE-FDCB-4779-9DAA-4FE940DC4826}" type="parTrans" cxnId="{BF70E891-5876-47D9-9ADA-78A47269DC81}">
      <dgm:prSet/>
      <dgm:spPr/>
      <dgm:t>
        <a:bodyPr/>
        <a:lstStyle/>
        <a:p>
          <a:endParaRPr lang="ru-RU"/>
        </a:p>
      </dgm:t>
    </dgm:pt>
    <dgm:pt modelId="{C5F6B6FE-C99D-47E8-B32C-8BCE6AF6FA9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0%</a:t>
          </a:r>
          <a:endParaRPr lang="ru-RU" dirty="0"/>
        </a:p>
      </dgm:t>
    </dgm:pt>
    <dgm:pt modelId="{D16B48DB-C352-49F3-A24A-5B4B66E8BFFD}" type="sibTrans" cxnId="{F26D838F-09BB-4D87-9D55-AD6151E787B0}">
      <dgm:prSet/>
      <dgm:spPr/>
      <dgm:t>
        <a:bodyPr/>
        <a:lstStyle/>
        <a:p>
          <a:endParaRPr lang="ru-RU"/>
        </a:p>
      </dgm:t>
    </dgm:pt>
    <dgm:pt modelId="{16931397-DCD3-406C-9185-CF367C559792}" type="parTrans" cxnId="{F26D838F-09BB-4D87-9D55-AD6151E787B0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ScaleX="101852" custScaleY="111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0D042-4385-4FD9-9B67-E1D8813ABC3A}" type="pres">
      <dgm:prSet presAssocID="{C5F6B6FE-C99D-47E8-B32C-8BCE6AF6FA93}" presName="item1" presStyleLbl="node1" presStyleIdx="0" presStyleCnt="3" custScaleX="195681" custScaleY="180544" custLinFactY="-54473" custLinFactNeighborX="-7698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60D2-788F-455B-BC6E-6C55558CDF58}" type="pres">
      <dgm:prSet presAssocID="{1B7A0A27-9FE2-4D33-B974-831F9987129A}" presName="item2" presStyleLbl="node1" presStyleIdx="1" presStyleCnt="3" custScaleX="94816" custScaleY="92531" custLinFactNeighborX="51493" custLinFactNeighborY="67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B57EC-1CA4-498A-9788-AD2AC5B7FD83}" type="pres">
      <dgm:prSet presAssocID="{0B447545-B4A1-4F26-84BF-95E40CB0AEDC}" presName="item3" presStyleLbl="node1" presStyleIdx="2" presStyleCnt="3" custScaleX="199036" custScaleY="198766" custLinFactNeighborX="27543" custLinFactNeighborY="-46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3023" custLinFactNeighborY="-22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26D838F-09BB-4D87-9D55-AD6151E787B0}" srcId="{633FB53C-5707-438F-9EB8-EA6BD6263492}" destId="{C5F6B6FE-C99D-47E8-B32C-8BCE6AF6FA93}" srcOrd="1" destOrd="0" parTransId="{16931397-DCD3-406C-9185-CF367C559792}" sibTransId="{D16B48DB-C352-49F3-A24A-5B4B66E8BFFD}"/>
    <dgm:cxn modelId="{EED00C6F-7436-4423-B990-541C70F89FB2}" srcId="{633FB53C-5707-438F-9EB8-EA6BD6263492}" destId="{DE67E0BA-75CA-4E3B-BADE-F768BD06964A}" srcOrd="4" destOrd="0" parTransId="{40662EDD-A345-40C7-8D83-D69600ACB267}" sibTransId="{AAF9E339-39E6-4FAB-80E4-A1BD1A2AC90C}"/>
    <dgm:cxn modelId="{19DE475A-D2A1-4721-900D-FFAB2EABDF77}" type="presOf" srcId="{BF60C060-3180-409F-9C41-5F077E3978B6}" destId="{375B57EC-1CA4-498A-9788-AD2AC5B7FD83}" srcOrd="0" destOrd="0" presId="urn:microsoft.com/office/officeart/2005/8/layout/funnel1"/>
    <dgm:cxn modelId="{A1CBC5BF-FC73-4472-AAF5-3BE1AC786C91}" type="presOf" srcId="{0B447545-B4A1-4F26-84BF-95E40CB0AEDC}" destId="{F85F8655-39B5-4D64-8864-1FE4DFD13925}" srcOrd="0" destOrd="0" presId="urn:microsoft.com/office/officeart/2005/8/layout/funnel1"/>
    <dgm:cxn modelId="{C59AA22A-31C0-4417-8050-814EB9A5EBF2}" type="presOf" srcId="{C5F6B6FE-C99D-47E8-B32C-8BCE6AF6FA93}" destId="{07AB60D2-788F-455B-BC6E-6C55558CDF58}" srcOrd="0" destOrd="0" presId="urn:microsoft.com/office/officeart/2005/8/layout/funnel1"/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BF70E891-5876-47D9-9ADA-78A47269DC81}" srcId="{633FB53C-5707-438F-9EB8-EA6BD6263492}" destId="{1B7A0A27-9FE2-4D33-B974-831F9987129A}" srcOrd="2" destOrd="0" parTransId="{D7E9CBFE-FDCB-4779-9DAA-4FE940DC4826}" sibTransId="{69616B3F-3997-41EA-95C6-BB9B296237A7}"/>
    <dgm:cxn modelId="{980B0B0E-DD55-47DA-9BAE-CBF7465A7C51}" type="presOf" srcId="{633FB53C-5707-438F-9EB8-EA6BD6263492}" destId="{CE657086-2CE5-4289-87D9-AD74AA654A5A}" srcOrd="0" destOrd="0" presId="urn:microsoft.com/office/officeart/2005/8/layout/funnel1"/>
    <dgm:cxn modelId="{9BDA245A-2DA4-4938-AE3F-17730E40E593}" srcId="{633FB53C-5707-438F-9EB8-EA6BD6263492}" destId="{0B447545-B4A1-4F26-84BF-95E40CB0AEDC}" srcOrd="3" destOrd="0" parTransId="{99FB5639-B57F-4F43-850A-48D80153E450}" sibTransId="{66AD6C13-1236-435B-87B8-D9DE987E4027}"/>
    <dgm:cxn modelId="{5ECE8E50-B0EF-4546-B50A-7C8EE8BC6D0C}" type="presOf" srcId="{1B7A0A27-9FE2-4D33-B974-831F9987129A}" destId="{10E0D042-4385-4FD9-9B67-E1D8813ABC3A}" srcOrd="0" destOrd="0" presId="urn:microsoft.com/office/officeart/2005/8/layout/funnel1"/>
    <dgm:cxn modelId="{9373244D-E68F-4EE1-A6D5-970C900F7A45}" type="presParOf" srcId="{CE657086-2CE5-4289-87D9-AD74AA654A5A}" destId="{3DEFD9A4-716A-41AF-833F-4634F7061FA3}" srcOrd="0" destOrd="0" presId="urn:microsoft.com/office/officeart/2005/8/layout/funnel1"/>
    <dgm:cxn modelId="{D84DC1BF-CAA9-4591-B896-3CC80CD12563}" type="presParOf" srcId="{CE657086-2CE5-4289-87D9-AD74AA654A5A}" destId="{277341DB-90E9-434B-9934-88E8F086D5F7}" srcOrd="1" destOrd="0" presId="urn:microsoft.com/office/officeart/2005/8/layout/funnel1"/>
    <dgm:cxn modelId="{F48B9C93-4476-4BEA-BC1A-313E0BECF756}" type="presParOf" srcId="{CE657086-2CE5-4289-87D9-AD74AA654A5A}" destId="{F85F8655-39B5-4D64-8864-1FE4DFD13925}" srcOrd="2" destOrd="0" presId="urn:microsoft.com/office/officeart/2005/8/layout/funnel1"/>
    <dgm:cxn modelId="{1A8288AC-2D34-4C50-8A54-6F4620AF5135}" type="presParOf" srcId="{CE657086-2CE5-4289-87D9-AD74AA654A5A}" destId="{10E0D042-4385-4FD9-9B67-E1D8813ABC3A}" srcOrd="3" destOrd="0" presId="urn:microsoft.com/office/officeart/2005/8/layout/funnel1"/>
    <dgm:cxn modelId="{58E5B417-0410-4FD4-AA1E-0DDEE9818867}" type="presParOf" srcId="{CE657086-2CE5-4289-87D9-AD74AA654A5A}" destId="{07AB60D2-788F-455B-BC6E-6C55558CDF58}" srcOrd="4" destOrd="0" presId="urn:microsoft.com/office/officeart/2005/8/layout/funnel1"/>
    <dgm:cxn modelId="{19C9226A-52D6-4162-BADC-829D446C0D9B}" type="presParOf" srcId="{CE657086-2CE5-4289-87D9-AD74AA654A5A}" destId="{375B57EC-1CA4-498A-9788-AD2AC5B7FD83}" srcOrd="5" destOrd="0" presId="urn:microsoft.com/office/officeart/2005/8/layout/funnel1"/>
    <dgm:cxn modelId="{0426D8C4-81AF-4F2A-A29D-B138530187D8}" type="presParOf" srcId="{CE657086-2CE5-4289-87D9-AD74AA654A5A}" destId="{EF1D967D-573D-4736-AF69-6F095CD3A324}" srcOrd="6" destOrd="0" presId="urn:microsoft.com/office/officeart/2005/8/layout/funnel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noFill/>
        <a:ln w="50800">
          <a:solidFill>
            <a:schemeClr val="tx2"/>
          </a:solidFill>
        </a:ln>
      </dgm:spPr>
      <dgm:t>
        <a:bodyPr/>
        <a:lstStyle/>
        <a:p>
          <a:r>
            <a:rPr lang="ru-RU" dirty="0" smtClean="0"/>
            <a:t>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r>
            <a:rPr lang="ru-RU" sz="1600" b="1" dirty="0" smtClean="0"/>
            <a:t>                             </a:t>
          </a:r>
        </a:p>
        <a:p>
          <a:endParaRPr lang="ru-RU" sz="1600" b="1" dirty="0" smtClean="0"/>
        </a:p>
        <a:p>
          <a:endParaRPr lang="ru-RU" sz="1600" b="1" dirty="0" smtClean="0"/>
        </a:p>
        <a:p>
          <a:r>
            <a:rPr lang="ru-RU" sz="1600" b="1" dirty="0" smtClean="0">
              <a:latin typeface="Arial Narrow" panose="020B0606020202030204" pitchFamily="34" charset="0"/>
            </a:rPr>
            <a:t>Федеральный бюджет</a:t>
          </a:r>
          <a:endParaRPr lang="ru-RU" sz="1600" b="1" dirty="0">
            <a:latin typeface="Arial Narrow" panose="020B0606020202030204" pitchFamily="34" charset="0"/>
          </a:endParaRPr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Ang="0" custScaleY="105092" custLinFactNeighborX="370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71D64-5576-434B-8A35-3E440323A532}" type="pres">
      <dgm:prSet presAssocID="{0B447545-B4A1-4F26-84BF-95E40CB0AEDC}" presName="item1" presStyleLbl="node1" presStyleIdx="0" presStyleCnt="1" custScaleX="123810" custScaleY="124405" custLinFactNeighborX="16797" custLinFactNeighborY="-23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-1123" custLinFactNeighborY="-22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128F6312-FA43-490E-86A5-9E9F846E645A}" type="presOf" srcId="{633FB53C-5707-438F-9EB8-EA6BD6263492}" destId="{CE657086-2CE5-4289-87D9-AD74AA654A5A}" srcOrd="0" destOrd="0" presId="urn:microsoft.com/office/officeart/2005/8/layout/funnel1"/>
    <dgm:cxn modelId="{9BDA245A-2DA4-4938-AE3F-17730E40E593}" srcId="{633FB53C-5707-438F-9EB8-EA6BD6263492}" destId="{0B447545-B4A1-4F26-84BF-95E40CB0AEDC}" srcOrd="1" destOrd="0" parTransId="{99FB5639-B57F-4F43-850A-48D80153E450}" sibTransId="{66AD6C13-1236-435B-87B8-D9DE987E4027}"/>
    <dgm:cxn modelId="{63E7DE64-67A2-4AE9-90F7-0FF97A56133B}" type="presOf" srcId="{BF60C060-3180-409F-9C41-5F077E3978B6}" destId="{5ED71D64-5576-434B-8A35-3E440323A532}" srcOrd="0" destOrd="0" presId="urn:microsoft.com/office/officeart/2005/8/layout/funnel1"/>
    <dgm:cxn modelId="{6BEF8777-76E2-483F-BDFD-714EBE5F8785}" type="presOf" srcId="{0B447545-B4A1-4F26-84BF-95E40CB0AEDC}" destId="{F85F8655-39B5-4D64-8864-1FE4DFD13925}" srcOrd="0" destOrd="0" presId="urn:microsoft.com/office/officeart/2005/8/layout/funnel1"/>
    <dgm:cxn modelId="{05FCB316-5F47-4B34-9EAC-2B0E52FC5B1B}" type="presParOf" srcId="{CE657086-2CE5-4289-87D9-AD74AA654A5A}" destId="{3DEFD9A4-716A-41AF-833F-4634F7061FA3}" srcOrd="0" destOrd="0" presId="urn:microsoft.com/office/officeart/2005/8/layout/funnel1"/>
    <dgm:cxn modelId="{BD9B23D5-DE86-40E0-8BBD-7FB47749553D}" type="presParOf" srcId="{CE657086-2CE5-4289-87D9-AD74AA654A5A}" destId="{277341DB-90E9-434B-9934-88E8F086D5F7}" srcOrd="1" destOrd="0" presId="urn:microsoft.com/office/officeart/2005/8/layout/funnel1"/>
    <dgm:cxn modelId="{BFB1AE33-99B2-4808-8EA5-62E0CDB48EA7}" type="presParOf" srcId="{CE657086-2CE5-4289-87D9-AD74AA654A5A}" destId="{F85F8655-39B5-4D64-8864-1FE4DFD13925}" srcOrd="2" destOrd="0" presId="urn:microsoft.com/office/officeart/2005/8/layout/funnel1"/>
    <dgm:cxn modelId="{36BFC173-71D6-4593-A128-89F46EF42A3C}" type="presParOf" srcId="{CE657086-2CE5-4289-87D9-AD74AA654A5A}" destId="{5ED71D64-5576-434B-8A35-3E440323A532}" srcOrd="3" destOrd="0" presId="urn:microsoft.com/office/officeart/2005/8/layout/funnel1"/>
    <dgm:cxn modelId="{BEE827FF-BD45-4C3E-9649-4DD25A462580}" type="presParOf" srcId="{CE657086-2CE5-4289-87D9-AD74AA654A5A}" destId="{EF1D967D-573D-4736-AF69-6F095CD3A324}" srcOrd="4" destOrd="0" presId="urn:microsoft.com/office/officeart/2005/8/layout/funnel1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C5F6B6FE-C99D-47E8-B32C-8BCE6AF6FA93}">
      <dgm:prSet phldrT="[Текст]"/>
      <dgm:spPr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30%</a:t>
          </a:r>
          <a:endParaRPr lang="ru-RU" dirty="0"/>
        </a:p>
      </dgm:t>
    </dgm:pt>
    <dgm:pt modelId="{16931397-DCD3-406C-9185-CF367C559792}" type="parTrans" cxnId="{F26D838F-09BB-4D87-9D55-AD6151E787B0}">
      <dgm:prSet/>
      <dgm:spPr/>
      <dgm:t>
        <a:bodyPr/>
        <a:lstStyle/>
        <a:p>
          <a:endParaRPr lang="ru-RU"/>
        </a:p>
      </dgm:t>
    </dgm:pt>
    <dgm:pt modelId="{D16B48DB-C352-49F3-A24A-5B4B66E8BFFD}" type="sibTrans" cxnId="{F26D838F-09BB-4D87-9D55-AD6151E787B0}">
      <dgm:prSet/>
      <dgm:spPr/>
      <dgm:t>
        <a:bodyPr/>
        <a:lstStyle/>
        <a:p>
          <a:endParaRPr lang="ru-RU"/>
        </a:p>
      </dgm:t>
    </dgm:pt>
    <dgm:pt modelId="{1B7A0A27-9FE2-4D33-B974-831F9987129A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D7E9CBFE-FDCB-4779-9DAA-4FE940DC4826}" type="parTrans" cxnId="{BF70E891-5876-47D9-9ADA-78A47269DC81}">
      <dgm:prSet/>
      <dgm:spPr/>
      <dgm:t>
        <a:bodyPr/>
        <a:lstStyle/>
        <a:p>
          <a:endParaRPr lang="ru-RU"/>
        </a:p>
      </dgm:t>
    </dgm:pt>
    <dgm:pt modelId="{69616B3F-3997-41EA-95C6-BB9B296237A7}" type="sibTrans" cxnId="{BF70E891-5876-47D9-9ADA-78A47269DC81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endParaRPr lang="ru-RU"/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57823047-4B8E-4DD9-A59E-3F988631BA88}">
      <dgm:prSet custT="1"/>
      <dgm:spPr/>
      <dgm:t>
        <a:bodyPr/>
        <a:lstStyle/>
        <a:p>
          <a:endParaRPr lang="ru-RU" sz="500" dirty="0" smtClean="0"/>
        </a:p>
        <a:p>
          <a:endParaRPr lang="ru-RU" sz="500" dirty="0" smtClean="0"/>
        </a:p>
        <a:p>
          <a:endParaRPr lang="ru-RU" sz="500" dirty="0" smtClean="0"/>
        </a:p>
        <a:p>
          <a:endParaRPr lang="ru-RU" sz="500" dirty="0" smtClean="0"/>
        </a:p>
        <a:p>
          <a:endParaRPr lang="ru-RU" sz="1600" dirty="0" smtClean="0"/>
        </a:p>
        <a:p>
          <a:endParaRPr lang="ru-RU" sz="1600" dirty="0" smtClean="0"/>
        </a:p>
        <a:p>
          <a:r>
            <a:rPr lang="ru-RU" sz="1600" b="1" dirty="0" smtClean="0">
              <a:latin typeface="Arial Narrow" panose="020B0606020202030204" pitchFamily="34" charset="0"/>
            </a:rPr>
            <a:t>Бюджет </a:t>
          </a:r>
          <a:r>
            <a:rPr lang="ru-RU" sz="1600" b="1" dirty="0" err="1" smtClean="0">
              <a:latin typeface="Arial Narrow" panose="020B0606020202030204" pitchFamily="34" charset="0"/>
            </a:rPr>
            <a:t>Ельниковского</a:t>
          </a:r>
          <a:r>
            <a:rPr lang="ru-RU" sz="1600" b="1" dirty="0" smtClean="0">
              <a:latin typeface="Arial Narrow" panose="020B0606020202030204" pitchFamily="34" charset="0"/>
            </a:rPr>
            <a:t> муниципального района</a:t>
          </a:r>
        </a:p>
      </dgm:t>
    </dgm:pt>
    <dgm:pt modelId="{83746C1E-3169-4102-BA7F-3B57B6A37956}" type="parTrans" cxnId="{AF8E9879-CAAF-4315-A69A-481BCE775D70}">
      <dgm:prSet/>
      <dgm:spPr/>
      <dgm:t>
        <a:bodyPr/>
        <a:lstStyle/>
        <a:p>
          <a:endParaRPr lang="ru-RU"/>
        </a:p>
      </dgm:t>
    </dgm:pt>
    <dgm:pt modelId="{59B68BE6-1375-47A2-AD10-0513E40F3651}" type="sibTrans" cxnId="{AF8E9879-CAAF-4315-A69A-481BCE775D70}">
      <dgm:prSet/>
      <dgm:spPr/>
      <dgm:t>
        <a:bodyPr/>
        <a:lstStyle/>
        <a:p>
          <a:endParaRPr lang="ru-RU"/>
        </a:p>
      </dgm:t>
    </dgm:pt>
    <dgm:pt modelId="{E734C841-ACC0-418E-81B8-798EEBFBAF89}">
      <dgm:prSet/>
      <dgm:spPr/>
      <dgm:t>
        <a:bodyPr/>
        <a:lstStyle/>
        <a:p>
          <a:endParaRPr lang="ru-RU" dirty="0" smtClean="0"/>
        </a:p>
      </dgm:t>
    </dgm:pt>
    <dgm:pt modelId="{CC93BFC5-68BD-48CD-805A-6EFA82480760}" type="parTrans" cxnId="{587906D4-A148-4356-AA20-DBC07A1FB9A8}">
      <dgm:prSet/>
      <dgm:spPr/>
      <dgm:t>
        <a:bodyPr/>
        <a:lstStyle/>
        <a:p>
          <a:endParaRPr lang="ru-RU"/>
        </a:p>
      </dgm:t>
    </dgm:pt>
    <dgm:pt modelId="{E6FA7EB4-0829-42E1-8FC8-1A57997613BB}" type="sibTrans" cxnId="{587906D4-A148-4356-AA20-DBC07A1FB9A8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ScaleY="105092" custLinFactNeighborX="370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0D042-4385-4FD9-9B67-E1D8813ABC3A}" type="pres">
      <dgm:prSet presAssocID="{C5F6B6FE-C99D-47E8-B32C-8BCE6AF6FA93}" presName="item1" presStyleLbl="node1" presStyleIdx="0" presStyleCnt="3" custScaleX="183316" custScaleY="171267" custLinFactY="-58610" custLinFactNeighborX="-8094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60D2-788F-455B-BC6E-6C55558CDF58}" type="pres">
      <dgm:prSet presAssocID="{1B7A0A27-9FE2-4D33-B974-831F9987129A}" presName="item2" presStyleLbl="node1" presStyleIdx="1" presStyleCnt="3" custScaleX="120121" custScaleY="118399" custLinFactNeighborX="43093" custLinFactNeighborY="3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CFF147-3DBF-40A4-A443-E4DE75A3D770}" type="pres">
      <dgm:prSet presAssocID="{57823047-4B8E-4DD9-A59E-3F988631BA88}" presName="item3" presStyleLbl="node1" presStyleIdx="2" presStyleCnt="3" custScaleX="190331" custScaleY="181742" custLinFactNeighborX="25886" custLinFactNeighborY="-4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-838" custLinFactNeighborY="-21924"/>
      <dgm:spPr>
        <a:blipFill rotWithShape="0">
          <a:blip xmlns:r="http://schemas.openxmlformats.org/officeDocument/2006/relationships" r:embed="rId1">
            <a:duotone>
              <a:schemeClr val="lt1">
                <a:alpha val="4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4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26D838F-09BB-4D87-9D55-AD6151E787B0}" srcId="{633FB53C-5707-438F-9EB8-EA6BD6263492}" destId="{C5F6B6FE-C99D-47E8-B32C-8BCE6AF6FA93}" srcOrd="1" destOrd="0" parTransId="{16931397-DCD3-406C-9185-CF367C559792}" sibTransId="{D16B48DB-C352-49F3-A24A-5B4B66E8BFFD}"/>
    <dgm:cxn modelId="{AF8E9879-CAAF-4315-A69A-481BCE775D70}" srcId="{633FB53C-5707-438F-9EB8-EA6BD6263492}" destId="{57823047-4B8E-4DD9-A59E-3F988631BA88}" srcOrd="3" destOrd="0" parTransId="{83746C1E-3169-4102-BA7F-3B57B6A37956}" sibTransId="{59B68BE6-1375-47A2-AD10-0513E40F3651}"/>
    <dgm:cxn modelId="{F36B573D-9778-424C-B234-FFA2EC457E1A}" type="presOf" srcId="{1B7A0A27-9FE2-4D33-B974-831F9987129A}" destId="{10E0D042-4385-4FD9-9B67-E1D8813ABC3A}" srcOrd="0" destOrd="0" presId="urn:microsoft.com/office/officeart/2005/8/layout/funnel1"/>
    <dgm:cxn modelId="{4F69DF91-EF09-4226-8D1E-B4F09A140BDB}" type="presOf" srcId="{57823047-4B8E-4DD9-A59E-3F988631BA88}" destId="{F85F8655-39B5-4D64-8864-1FE4DFD13925}" srcOrd="0" destOrd="0" presId="urn:microsoft.com/office/officeart/2005/8/layout/funnel1"/>
    <dgm:cxn modelId="{D20F832D-81C7-4F49-A066-D27A7DC0F654}" type="presOf" srcId="{BF60C060-3180-409F-9C41-5F077E3978B6}" destId="{E2CFF147-3DBF-40A4-A443-E4DE75A3D770}" srcOrd="0" destOrd="0" presId="urn:microsoft.com/office/officeart/2005/8/layout/funnel1"/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BF70E891-5876-47D9-9ADA-78A47269DC81}" srcId="{633FB53C-5707-438F-9EB8-EA6BD6263492}" destId="{1B7A0A27-9FE2-4D33-B974-831F9987129A}" srcOrd="2" destOrd="0" parTransId="{D7E9CBFE-FDCB-4779-9DAA-4FE940DC4826}" sibTransId="{69616B3F-3997-41EA-95C6-BB9B296237A7}"/>
    <dgm:cxn modelId="{587906D4-A148-4356-AA20-DBC07A1FB9A8}" srcId="{633FB53C-5707-438F-9EB8-EA6BD6263492}" destId="{E734C841-ACC0-418E-81B8-798EEBFBAF89}" srcOrd="4" destOrd="0" parTransId="{CC93BFC5-68BD-48CD-805A-6EFA82480760}" sibTransId="{E6FA7EB4-0829-42E1-8FC8-1A57997613BB}"/>
    <dgm:cxn modelId="{15086B5C-159C-44CB-9BC1-96B4F767C434}" type="presOf" srcId="{C5F6B6FE-C99D-47E8-B32C-8BCE6AF6FA93}" destId="{07AB60D2-788F-455B-BC6E-6C55558CDF58}" srcOrd="0" destOrd="0" presId="urn:microsoft.com/office/officeart/2005/8/layout/funnel1"/>
    <dgm:cxn modelId="{9BDA245A-2DA4-4938-AE3F-17730E40E593}" srcId="{633FB53C-5707-438F-9EB8-EA6BD6263492}" destId="{0B447545-B4A1-4F26-84BF-95E40CB0AEDC}" srcOrd="5" destOrd="0" parTransId="{99FB5639-B57F-4F43-850A-48D80153E450}" sibTransId="{66AD6C13-1236-435B-87B8-D9DE987E4027}"/>
    <dgm:cxn modelId="{D1D3ECA7-EE6C-4A27-A752-B7082CB5A899}" type="presOf" srcId="{633FB53C-5707-438F-9EB8-EA6BD6263492}" destId="{CE657086-2CE5-4289-87D9-AD74AA654A5A}" srcOrd="0" destOrd="0" presId="urn:microsoft.com/office/officeart/2005/8/layout/funnel1"/>
    <dgm:cxn modelId="{EAEEBC0C-526A-4404-A7FB-A15AAF6D0BB1}" type="presParOf" srcId="{CE657086-2CE5-4289-87D9-AD74AA654A5A}" destId="{3DEFD9A4-716A-41AF-833F-4634F7061FA3}" srcOrd="0" destOrd="0" presId="urn:microsoft.com/office/officeart/2005/8/layout/funnel1"/>
    <dgm:cxn modelId="{041B665C-AF7D-41CE-969C-BC078C939184}" type="presParOf" srcId="{CE657086-2CE5-4289-87D9-AD74AA654A5A}" destId="{277341DB-90E9-434B-9934-88E8F086D5F7}" srcOrd="1" destOrd="0" presId="urn:microsoft.com/office/officeart/2005/8/layout/funnel1"/>
    <dgm:cxn modelId="{61CC1153-AB3C-432D-B047-0AC95B878056}" type="presParOf" srcId="{CE657086-2CE5-4289-87D9-AD74AA654A5A}" destId="{F85F8655-39B5-4D64-8864-1FE4DFD13925}" srcOrd="2" destOrd="0" presId="urn:microsoft.com/office/officeart/2005/8/layout/funnel1"/>
    <dgm:cxn modelId="{56972D75-D164-4874-855D-10086A3C49ED}" type="presParOf" srcId="{CE657086-2CE5-4289-87D9-AD74AA654A5A}" destId="{10E0D042-4385-4FD9-9B67-E1D8813ABC3A}" srcOrd="3" destOrd="0" presId="urn:microsoft.com/office/officeart/2005/8/layout/funnel1"/>
    <dgm:cxn modelId="{6CF9785A-880F-41D5-B72C-240897A10985}" type="presParOf" srcId="{CE657086-2CE5-4289-87D9-AD74AA654A5A}" destId="{07AB60D2-788F-455B-BC6E-6C55558CDF58}" srcOrd="4" destOrd="0" presId="urn:microsoft.com/office/officeart/2005/8/layout/funnel1"/>
    <dgm:cxn modelId="{93FA840A-BFBF-4148-A61B-1F07F8054FBE}" type="presParOf" srcId="{CE657086-2CE5-4289-87D9-AD74AA654A5A}" destId="{E2CFF147-3DBF-40A4-A443-E4DE75A3D770}" srcOrd="5" destOrd="0" presId="urn:microsoft.com/office/officeart/2005/8/layout/funnel1"/>
    <dgm:cxn modelId="{E3CC0F9D-F540-4A18-832A-7390BE77D5DA}" type="presParOf" srcId="{CE657086-2CE5-4289-87D9-AD74AA654A5A}" destId="{EF1D967D-573D-4736-AF69-6F095CD3A324}" srcOrd="6" destOrd="0" presId="urn:microsoft.com/office/officeart/2005/8/layout/funnel1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/>
      <dgm:t>
        <a:bodyPr/>
        <a:lstStyle/>
        <a:p>
          <a:pPr algn="ctr"/>
          <a:r>
            <a:rPr lang="ru-RU" sz="1100" b="1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100" b="1" dirty="0"/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3BA0FA79-0F0A-4F39-8C6F-85BF113366C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 smtClean="0"/>
        </a:p>
        <a:p>
          <a:endParaRPr lang="ru-RU" dirty="0"/>
        </a:p>
      </dgm:t>
    </dgm:pt>
    <dgm:pt modelId="{66E51CD7-05D6-4658-BDAA-92C6F3E19708}" type="parTrans" cxnId="{4A189105-0239-4451-ACE0-D31E9CBF66B8}">
      <dgm:prSet/>
      <dgm:spPr/>
      <dgm:t>
        <a:bodyPr/>
        <a:lstStyle/>
        <a:p>
          <a:endParaRPr lang="ru-RU"/>
        </a:p>
      </dgm:t>
    </dgm:pt>
    <dgm:pt modelId="{3F86135B-3CC7-4CEB-B411-92453A9354E3}" type="sibTrans" cxnId="{4A189105-0239-4451-ACE0-D31E9CBF66B8}">
      <dgm:prSet/>
      <dgm:spPr/>
      <dgm:t>
        <a:bodyPr/>
        <a:lstStyle/>
        <a:p>
          <a:endParaRPr lang="ru-RU"/>
        </a:p>
      </dgm:t>
    </dgm:pt>
    <dgm:pt modelId="{420BA717-63F2-4ED1-9193-BDF0AD7BC7E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A8FC0520-4E1C-47C9-9459-5A566E2A3269}" type="parTrans" cxnId="{420E5929-73A4-4A38-8264-96367E09F888}">
      <dgm:prSet/>
      <dgm:spPr/>
      <dgm:t>
        <a:bodyPr/>
        <a:lstStyle/>
        <a:p>
          <a:endParaRPr lang="ru-RU"/>
        </a:p>
      </dgm:t>
    </dgm:pt>
    <dgm:pt modelId="{93B10FAD-F9FB-447F-AB26-67CC3C3A8B52}" type="sibTrans" cxnId="{420E5929-73A4-4A38-8264-96367E09F888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598F354-400C-439C-BDD5-729D663E252E}" type="parTrans" cxnId="{48ECD170-E6C5-489E-A263-20CC615C17AB}">
      <dgm:prSet/>
      <dgm:spPr/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78F1D4C-A2EF-4C56-940B-FB3F18A7298D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3B6B2775-EA0D-4CA6-A4A3-0187E341F68C}" type="sibTrans" cxnId="{A00878C0-A87A-42B9-83D7-EE8880E34935}">
      <dgm:prSet/>
      <dgm:spPr/>
      <dgm:t>
        <a:bodyPr/>
        <a:lstStyle/>
        <a:p>
          <a:endParaRPr lang="ru-RU"/>
        </a:p>
      </dgm:t>
    </dgm:pt>
    <dgm:pt modelId="{08170AFC-8E89-4179-A96D-636AFFD8C3F3}" type="parTrans" cxnId="{A00878C0-A87A-42B9-83D7-EE8880E34935}">
      <dgm:prSet/>
      <dgm:spPr/>
      <dgm:t>
        <a:bodyPr/>
        <a:lstStyle/>
        <a:p>
          <a:endParaRPr lang="ru-RU"/>
        </a:p>
      </dgm:t>
    </dgm:pt>
    <dgm:pt modelId="{62E153EB-408C-4CB3-B6CA-2A439518E14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9F9F7AF-4DAB-4B6C-A26F-22C945FB8A80}" type="sibTrans" cxnId="{54059384-7D56-4783-9E6B-CB7051B26B45}">
      <dgm:prSet/>
      <dgm:spPr/>
      <dgm:t>
        <a:bodyPr/>
        <a:lstStyle/>
        <a:p>
          <a:endParaRPr lang="ru-RU"/>
        </a:p>
      </dgm:t>
    </dgm:pt>
    <dgm:pt modelId="{77DF95E1-3397-43CE-99EF-E82D1E9B2066}" type="parTrans" cxnId="{54059384-7D56-4783-9E6B-CB7051B26B45}">
      <dgm:prSet/>
      <dgm:spPr/>
      <dgm:t>
        <a:bodyPr/>
        <a:lstStyle/>
        <a:p>
          <a:endParaRPr lang="ru-RU"/>
        </a:p>
      </dgm:t>
    </dgm:pt>
    <dgm:pt modelId="{9F96D360-CB55-48DB-9778-BF90DCE1129E}">
      <dgm:prSet phldrT="[Текст]"/>
      <dgm:spPr>
        <a:solidFill>
          <a:srgbClr val="8AAC46"/>
        </a:soli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286A4893-ECEC-4EFE-BAC3-3F1C84511E21}" type="sibTrans" cxnId="{ABB8D3AC-32ED-44B8-98D1-601987ACC1D1}">
      <dgm:prSet/>
      <dgm:spPr/>
      <dgm:t>
        <a:bodyPr/>
        <a:lstStyle/>
        <a:p>
          <a:endParaRPr lang="ru-RU"/>
        </a:p>
      </dgm:t>
    </dgm:pt>
    <dgm:pt modelId="{BC4B6763-2F33-4CCB-B9CC-377BBD0F0800}" type="parTrans" cxnId="{ABB8D3AC-32ED-44B8-98D1-601987ACC1D1}">
      <dgm:prSet/>
      <dgm:spPr/>
      <dgm:t>
        <a:bodyPr/>
        <a:lstStyle/>
        <a:p>
          <a:endParaRPr lang="ru-RU"/>
        </a:p>
      </dgm:t>
    </dgm:pt>
    <dgm:pt modelId="{D2A69AB7-A0A6-4501-95CD-2902A3384DE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/>
      <dgm:t>
        <a:bodyPr/>
        <a:lstStyle/>
        <a:p>
          <a:endParaRPr lang="ru-RU"/>
        </a:p>
      </dgm:t>
    </dgm:pt>
    <dgm:pt modelId="{637E412C-91EE-486E-8354-15F2384BE3EA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021BE46-16AF-4372-B2A0-67875E2C82CF}" type="parTrans" cxnId="{EA60BD94-54CE-450D-A117-19A3057D3DE3}">
      <dgm:prSet/>
      <dgm:spPr/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8D513BD1-7137-4BB2-A1F4-1B02EFB0F34F}" type="parTrans" cxnId="{A5BC18A6-1C74-45AC-A35E-DB57538BF8E8}">
      <dgm:prSet/>
      <dgm:spPr/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082CE592-953F-441B-B0C2-F864433A8493}" type="parTrans" cxnId="{C76B1FDD-1515-4548-A84A-CDE5C2B70761}">
      <dgm:prSet/>
      <dgm:spPr/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211958" custScaleY="179647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10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B10C-E176-4610-B2C6-BE8F83AD0F9B}" type="pres">
      <dgm:prSet presAssocID="{A8FC0520-4E1C-47C9-9459-5A566E2A3269}" presName="parTrans" presStyleLbl="sibTrans2D1" presStyleIdx="3" presStyleCnt="10"/>
      <dgm:spPr/>
      <dgm:t>
        <a:bodyPr/>
        <a:lstStyle/>
        <a:p>
          <a:endParaRPr lang="ru-RU"/>
        </a:p>
      </dgm:t>
    </dgm:pt>
    <dgm:pt modelId="{47F0322C-5978-482D-A409-1280E22C6D82}" type="pres">
      <dgm:prSet presAssocID="{A8FC0520-4E1C-47C9-9459-5A566E2A3269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FFE63D16-C443-42C8-BB30-4CA61876A647}" type="pres">
      <dgm:prSet presAssocID="{420BA717-63F2-4ED1-9193-BDF0AD7BC7EB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EB92-DF16-476D-BB87-6C0D26E26F61}" type="pres">
      <dgm:prSet presAssocID="{BC4B6763-2F33-4CCB-B9CC-377BBD0F0800}" presName="parTrans" presStyleLbl="sibTrans2D1" presStyleIdx="6" presStyleCnt="10"/>
      <dgm:spPr/>
      <dgm:t>
        <a:bodyPr/>
        <a:lstStyle/>
        <a:p>
          <a:endParaRPr lang="ru-RU"/>
        </a:p>
      </dgm:t>
    </dgm:pt>
    <dgm:pt modelId="{E3A5A4EE-729B-477E-AEA8-7FC61FA6B941}" type="pres">
      <dgm:prSet presAssocID="{BC4B6763-2F33-4CCB-B9CC-377BBD0F0800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69EA0517-EDCB-4CEB-899F-D56DCF7B4404}" type="pres">
      <dgm:prSet presAssocID="{9F96D360-CB55-48DB-9778-BF90DCE1129E}" presName="node" presStyleLbl="node1" presStyleIdx="6" presStyleCnt="10" custRadScaleRad="101966" custRadScaleInc="-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5AEB-3A20-4DC3-9A60-032AB2743B03}" type="pres">
      <dgm:prSet presAssocID="{77DF95E1-3397-43CE-99EF-E82D1E9B2066}" presName="parTrans" presStyleLbl="sibTrans2D1" presStyleIdx="7" presStyleCnt="10"/>
      <dgm:spPr/>
      <dgm:t>
        <a:bodyPr/>
        <a:lstStyle/>
        <a:p>
          <a:endParaRPr lang="ru-RU"/>
        </a:p>
      </dgm:t>
    </dgm:pt>
    <dgm:pt modelId="{4273F29E-B93C-44D6-A671-FCDC77ED9BA3}" type="pres">
      <dgm:prSet presAssocID="{77DF95E1-3397-43CE-99EF-E82D1E9B2066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83F11675-07D9-406F-853D-13FD28BBB805}" type="pres">
      <dgm:prSet presAssocID="{62E153EB-408C-4CB3-B6CA-2A439518E14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7FC25-052B-426A-9E06-117E992234F6}" type="pres">
      <dgm:prSet presAssocID="{08170AFC-8E89-4179-A96D-636AFFD8C3F3}" presName="parTrans" presStyleLbl="sibTrans2D1" presStyleIdx="8" presStyleCnt="10"/>
      <dgm:spPr/>
      <dgm:t>
        <a:bodyPr/>
        <a:lstStyle/>
        <a:p>
          <a:endParaRPr lang="ru-RU"/>
        </a:p>
      </dgm:t>
    </dgm:pt>
    <dgm:pt modelId="{53D78D63-5F88-4163-9535-46A64127BD3A}" type="pres">
      <dgm:prSet presAssocID="{08170AFC-8E89-4179-A96D-636AFFD8C3F3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EDA34655-9131-4731-957F-5382F53A0660}" type="pres">
      <dgm:prSet presAssocID="{D78F1D4C-A2EF-4C56-940B-FB3F18A7298D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84E4-4A31-43DB-B3BF-8E8EF2B79F2D}" type="pres">
      <dgm:prSet presAssocID="{66E51CD7-05D6-4658-BDAA-92C6F3E19708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C47D9E4B-AD47-4E79-B529-9B264E8F4F6B}" type="pres">
      <dgm:prSet presAssocID="{66E51CD7-05D6-4658-BDAA-92C6F3E19708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E0AC84DD-2093-416F-85DE-E547FE520660}" type="pres">
      <dgm:prSet presAssocID="{3BA0FA79-0F0A-4F39-8C6F-85BF113366C3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7C5ECC-D6AE-46CC-A616-3B064822210F}" type="presOf" srcId="{66E51CD7-05D6-4658-BDAA-92C6F3E19708}" destId="{C47D9E4B-AD47-4E79-B529-9B264E8F4F6B}" srcOrd="1" destOrd="0" presId="urn:microsoft.com/office/officeart/2005/8/layout/radial5"/>
    <dgm:cxn modelId="{ACB00693-E6B2-476D-B320-71FB9BE1BFDF}" type="presOf" srcId="{9F96D360-CB55-48DB-9778-BF90DCE1129E}" destId="{69EA0517-EDCB-4CEB-899F-D56DCF7B4404}" srcOrd="0" destOrd="0" presId="urn:microsoft.com/office/officeart/2005/8/layout/radial5"/>
    <dgm:cxn modelId="{95388709-E76C-4FB4-B3E2-562F4F7B97D2}" type="presOf" srcId="{8D513BD1-7137-4BB2-A1F4-1B02EFB0F34F}" destId="{4731EA70-1FA8-49F5-A6BF-4AE9CB97C303}" srcOrd="0" destOrd="0" presId="urn:microsoft.com/office/officeart/2005/8/layout/radial5"/>
    <dgm:cxn modelId="{017D1BCC-BF7D-4B7F-BE89-38026CE8EE67}" type="presOf" srcId="{BC4B6763-2F33-4CCB-B9CC-377BBD0F0800}" destId="{A0B7EB92-DF16-476D-BB87-6C0D26E26F61}" srcOrd="0" destOrd="0" presId="urn:microsoft.com/office/officeart/2005/8/layout/radial5"/>
    <dgm:cxn modelId="{BDBC8127-C9A5-4636-AF0A-79E42F53D923}" srcId="{6F647F05-65E5-443B-9310-4AF895EEC1B0}" destId="{D2A69AB7-A0A6-4501-95CD-2902A3384DE3}" srcOrd="5" destOrd="0" parTransId="{9DEE7B50-C1CB-48D2-999B-DF1098A88396}" sibTransId="{B4AB27D7-F679-4C2F-B351-354C992C8F30}"/>
    <dgm:cxn modelId="{169E8329-689D-4F24-ACFE-67143EECAC9B}" type="presOf" srcId="{62E153EB-408C-4CB3-B6CA-2A439518E14B}" destId="{83F11675-07D9-406F-853D-13FD28BBB805}" srcOrd="0" destOrd="0" presId="urn:microsoft.com/office/officeart/2005/8/layout/radial5"/>
    <dgm:cxn modelId="{0A97A070-576E-4A6A-9DDC-4F58B5E0C447}" type="presOf" srcId="{637E412C-91EE-486E-8354-15F2384BE3EA}" destId="{D8B200F5-4D07-49B2-A587-C2FE6CEC49F8}" srcOrd="0" destOrd="0" presId="urn:microsoft.com/office/officeart/2005/8/layout/radial5"/>
    <dgm:cxn modelId="{EF18CA15-FB60-41DE-B00B-FB8C4C901E3C}" type="presOf" srcId="{6B4A9C71-5243-4375-98C7-BA189146832B}" destId="{8B82EA68-B59A-424E-9756-C221A13DB47F}" srcOrd="0" destOrd="0" presId="urn:microsoft.com/office/officeart/2005/8/layout/radial5"/>
    <dgm:cxn modelId="{0C552461-9F82-401B-886A-FDA17F23FFE2}" type="presOf" srcId="{3BA0FA79-0F0A-4F39-8C6F-85BF113366C3}" destId="{E0AC84DD-2093-416F-85DE-E547FE520660}" srcOrd="0" destOrd="0" presId="urn:microsoft.com/office/officeart/2005/8/layout/radial5"/>
    <dgm:cxn modelId="{1F066901-D632-4594-B8F6-7E59EFE4382B}" type="presOf" srcId="{D63A74EC-A1EC-4823-AB28-835C2DE63D58}" destId="{E2EC1D87-F728-458A-8AB1-7A3D78F9D25E}" srcOrd="0" destOrd="0" presId="urn:microsoft.com/office/officeart/2005/8/layout/radial5"/>
    <dgm:cxn modelId="{EBC1C665-FFA1-4F1B-AAA8-156D2B58FC6C}" type="presOf" srcId="{A8FC0520-4E1C-47C9-9459-5A566E2A3269}" destId="{E7EAB10C-E176-4610-B2C6-BE8F83AD0F9B}" srcOrd="0" destOrd="0" presId="urn:microsoft.com/office/officeart/2005/8/layout/radial5"/>
    <dgm:cxn modelId="{420E5929-73A4-4A38-8264-96367E09F888}" srcId="{6F647F05-65E5-443B-9310-4AF895EEC1B0}" destId="{420BA717-63F2-4ED1-9193-BDF0AD7BC7EB}" srcOrd="3" destOrd="0" parTransId="{A8FC0520-4E1C-47C9-9459-5A566E2A3269}" sibTransId="{93B10FAD-F9FB-447F-AB26-67CC3C3A8B52}"/>
    <dgm:cxn modelId="{8C00689F-F253-4E85-9268-66A5D984DF8D}" type="presOf" srcId="{D78F1D4C-A2EF-4C56-940B-FB3F18A7298D}" destId="{EDA34655-9131-4731-957F-5382F53A0660}" srcOrd="0" destOrd="0" presId="urn:microsoft.com/office/officeart/2005/8/layout/radial5"/>
    <dgm:cxn modelId="{744312B5-A22B-4537-95A1-75064EB56E85}" type="presOf" srcId="{6598F354-400C-439C-BDD5-729D663E252E}" destId="{F326903B-AF5C-41D9-A950-9DE60C069BDF}" srcOrd="1" destOrd="0" presId="urn:microsoft.com/office/officeart/2005/8/layout/radial5"/>
    <dgm:cxn modelId="{F5A7A0F4-DF0E-4D3D-A502-FC008E132E7C}" type="presOf" srcId="{082CE592-953F-441B-B0C2-F864433A8493}" destId="{A0E222DD-64BD-4A89-BBB9-2B80D8318D4A}" srcOrd="0" destOrd="0" presId="urn:microsoft.com/office/officeart/2005/8/layout/radial5"/>
    <dgm:cxn modelId="{2A7A513E-A8FD-4670-A544-BFC1EDA287D4}" type="presOf" srcId="{8D513BD1-7137-4BB2-A1F4-1B02EFB0F34F}" destId="{8D15C70B-27DC-4BC4-8B54-1A6B8CC1DBC1}" srcOrd="1" destOrd="0" presId="urn:microsoft.com/office/officeart/2005/8/layout/radial5"/>
    <dgm:cxn modelId="{8F6B4559-0926-4A7E-8BB4-E2A818801AC4}" type="presOf" srcId="{08170AFC-8E89-4179-A96D-636AFFD8C3F3}" destId="{DF27FC25-052B-426A-9E06-117E992234F6}" srcOrd="0" destOrd="0" presId="urn:microsoft.com/office/officeart/2005/8/layout/radial5"/>
    <dgm:cxn modelId="{0370DD97-59E0-4CFD-9E24-621EEE57670C}" type="presOf" srcId="{9DEE7B50-C1CB-48D2-999B-DF1098A88396}" destId="{881BA4B6-6173-4BE7-ACB0-127409627ABA}" srcOrd="1" destOrd="0" presId="urn:microsoft.com/office/officeart/2005/8/layout/radial5"/>
    <dgm:cxn modelId="{48ECD170-E6C5-489E-A263-20CC615C17AB}" srcId="{6F647F05-65E5-443B-9310-4AF895EEC1B0}" destId="{AA0A2BD5-A368-4F17-8E9D-23F1FC377812}" srcOrd="4" destOrd="0" parTransId="{6598F354-400C-439C-BDD5-729D663E252E}" sibTransId="{0A69E1AC-CA25-4F66-967D-B64CF01B740F}"/>
    <dgm:cxn modelId="{DA7D39A4-C5DD-4815-A365-8D758A3A2614}" type="presOf" srcId="{6598F354-400C-439C-BDD5-729D663E252E}" destId="{FA950D33-9BD9-4D37-A533-789F5554AFB5}" srcOrd="0" destOrd="0" presId="urn:microsoft.com/office/officeart/2005/8/layout/radial5"/>
    <dgm:cxn modelId="{0C7ABF55-FA58-4DA8-9597-E926ED8E6E11}" type="presOf" srcId="{A8FC0520-4E1C-47C9-9459-5A566E2A3269}" destId="{47F0322C-5978-482D-A409-1280E22C6D82}" srcOrd="1" destOrd="0" presId="urn:microsoft.com/office/officeart/2005/8/layout/radial5"/>
    <dgm:cxn modelId="{34187E83-94CD-442B-ABC5-126FD8F6828D}" type="presOf" srcId="{6F647F05-65E5-443B-9310-4AF895EEC1B0}" destId="{ED72E44C-8498-48F8-9652-E5DD6AC5818D}" srcOrd="0" destOrd="0" presId="urn:microsoft.com/office/officeart/2005/8/layout/radial5"/>
    <dgm:cxn modelId="{A0C215B0-ABD8-4A90-9A1F-5DF2BA324174}" type="presOf" srcId="{C021BE46-16AF-4372-B2A0-67875E2C82CF}" destId="{06F93DE9-E67A-4CE1-BC6B-5C458B1137B0}" srcOrd="0" destOrd="0" presId="urn:microsoft.com/office/officeart/2005/8/layout/radial5"/>
    <dgm:cxn modelId="{ABB8D3AC-32ED-44B8-98D1-601987ACC1D1}" srcId="{6F647F05-65E5-443B-9310-4AF895EEC1B0}" destId="{9F96D360-CB55-48DB-9778-BF90DCE1129E}" srcOrd="6" destOrd="0" parTransId="{BC4B6763-2F33-4CCB-B9CC-377BBD0F0800}" sibTransId="{286A4893-ECEC-4EFE-BAC3-3F1C84511E21}"/>
    <dgm:cxn modelId="{78E8C9AF-2989-41E5-B79C-BDC37C9F32B8}" type="presOf" srcId="{082CE592-953F-441B-B0C2-F864433A8493}" destId="{839DF450-14DD-4280-9AEE-DA73938E9B9D}" srcOrd="1" destOrd="0" presId="urn:microsoft.com/office/officeart/2005/8/layout/radial5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A00878C0-A87A-42B9-83D7-EE8880E34935}" srcId="{6F647F05-65E5-443B-9310-4AF895EEC1B0}" destId="{D78F1D4C-A2EF-4C56-940B-FB3F18A7298D}" srcOrd="8" destOrd="0" parTransId="{08170AFC-8E89-4179-A96D-636AFFD8C3F3}" sibTransId="{3B6B2775-EA0D-4CA6-A4A3-0187E341F68C}"/>
    <dgm:cxn modelId="{4A189105-0239-4451-ACE0-D31E9CBF66B8}" srcId="{6F647F05-65E5-443B-9310-4AF895EEC1B0}" destId="{3BA0FA79-0F0A-4F39-8C6F-85BF113366C3}" srcOrd="9" destOrd="0" parTransId="{66E51CD7-05D6-4658-BDAA-92C6F3E19708}" sibTransId="{3F86135B-3CC7-4CEB-B411-92453A9354E3}"/>
    <dgm:cxn modelId="{ED54F3FE-0653-4B58-89CD-E573EC5C8FB0}" type="presOf" srcId="{AA0A2BD5-A368-4F17-8E9D-23F1FC377812}" destId="{EB1C3899-7B42-47CD-912B-DD035472498D}" srcOrd="0" destOrd="0" presId="urn:microsoft.com/office/officeart/2005/8/layout/radial5"/>
    <dgm:cxn modelId="{F9531D20-EA12-4B1F-AB5F-A2159CBE7C9E}" type="presOf" srcId="{66E51CD7-05D6-4658-BDAA-92C6F3E19708}" destId="{553B84E4-4A31-43DB-B3BF-8E8EF2B79F2D}" srcOrd="0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2F27FDE1-3F18-4BBF-94FF-C2190B68BA68}" type="presOf" srcId="{BC4B6763-2F33-4CCB-B9CC-377BBD0F0800}" destId="{E3A5A4EE-729B-477E-AEA8-7FC61FA6B941}" srcOrd="1" destOrd="0" presId="urn:microsoft.com/office/officeart/2005/8/layout/radial5"/>
    <dgm:cxn modelId="{C20860BF-BBB4-4A24-A407-46F05DDE4C20}" type="presOf" srcId="{D2A69AB7-A0A6-4501-95CD-2902A3384DE3}" destId="{FED909B6-8F19-4D98-AAC2-EBEEF4830C2B}" srcOrd="0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6CF24A19-26A2-452C-93B9-75F0EFDE2226}" type="presOf" srcId="{77DF95E1-3397-43CE-99EF-E82D1E9B2066}" destId="{4273F29E-B93C-44D6-A671-FCDC77ED9BA3}" srcOrd="1" destOrd="0" presId="urn:microsoft.com/office/officeart/2005/8/layout/radial5"/>
    <dgm:cxn modelId="{ECDE17D3-B726-418A-939F-196331F0112F}" type="presOf" srcId="{9DEE7B50-C1CB-48D2-999B-DF1098A88396}" destId="{2F5553CB-2478-4421-B002-5FA728364A78}" srcOrd="0" destOrd="0" presId="urn:microsoft.com/office/officeart/2005/8/layout/radial5"/>
    <dgm:cxn modelId="{E2B7BD15-9F16-46FA-A38B-7A4466585AE4}" type="presOf" srcId="{08170AFC-8E89-4179-A96D-636AFFD8C3F3}" destId="{53D78D63-5F88-4163-9535-46A64127BD3A}" srcOrd="1" destOrd="0" presId="urn:microsoft.com/office/officeart/2005/8/layout/radial5"/>
    <dgm:cxn modelId="{5357C9D7-5F39-406D-8FBD-D2270077E18B}" type="presOf" srcId="{77DF95E1-3397-43CE-99EF-E82D1E9B2066}" destId="{7A035AEB-3A20-4DC3-9A60-032AB2743B03}" srcOrd="0" destOrd="0" presId="urn:microsoft.com/office/officeart/2005/8/layout/radial5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7E4276B7-C6F7-43FF-81F1-FB381673526E}" type="presOf" srcId="{420BA717-63F2-4ED1-9193-BDF0AD7BC7EB}" destId="{FFE63D16-C443-42C8-BB30-4CA61876A647}" srcOrd="0" destOrd="0" presId="urn:microsoft.com/office/officeart/2005/8/layout/radial5"/>
    <dgm:cxn modelId="{D1543031-69B2-41AD-8169-A36DA1A4305B}" type="presOf" srcId="{C021BE46-16AF-4372-B2A0-67875E2C82CF}" destId="{DA660ED5-C4B7-4208-928A-B8DD66837486}" srcOrd="1" destOrd="0" presId="urn:microsoft.com/office/officeart/2005/8/layout/radial5"/>
    <dgm:cxn modelId="{898A2D91-16DE-40B1-85BA-AE4C6E2C7957}" type="presOf" srcId="{4B1A8440-411B-4A5D-AFC7-3583C59ADD0E}" destId="{73BC26A8-8D0F-45E6-9E3B-37EADD227262}" srcOrd="0" destOrd="0" presId="urn:microsoft.com/office/officeart/2005/8/layout/radial5"/>
    <dgm:cxn modelId="{54059384-7D56-4783-9E6B-CB7051B26B45}" srcId="{6F647F05-65E5-443B-9310-4AF895EEC1B0}" destId="{62E153EB-408C-4CB3-B6CA-2A439518E14B}" srcOrd="7" destOrd="0" parTransId="{77DF95E1-3397-43CE-99EF-E82D1E9B2066}" sibTransId="{69F9F7AF-4DAB-4B6C-A26F-22C945FB8A80}"/>
    <dgm:cxn modelId="{BAD3E873-735F-4CCC-B16D-E68CF6F455EE}" type="presParOf" srcId="{8B82EA68-B59A-424E-9756-C221A13DB47F}" destId="{ED72E44C-8498-48F8-9652-E5DD6AC5818D}" srcOrd="0" destOrd="0" presId="urn:microsoft.com/office/officeart/2005/8/layout/radial5"/>
    <dgm:cxn modelId="{1BD75E63-F609-444E-B0E7-970EC67F63AF}" type="presParOf" srcId="{8B82EA68-B59A-424E-9756-C221A13DB47F}" destId="{4731EA70-1FA8-49F5-A6BF-4AE9CB97C303}" srcOrd="1" destOrd="0" presId="urn:microsoft.com/office/officeart/2005/8/layout/radial5"/>
    <dgm:cxn modelId="{641826E0-41D9-4EA5-8D84-94E32C482DDF}" type="presParOf" srcId="{4731EA70-1FA8-49F5-A6BF-4AE9CB97C303}" destId="{8D15C70B-27DC-4BC4-8B54-1A6B8CC1DBC1}" srcOrd="0" destOrd="0" presId="urn:microsoft.com/office/officeart/2005/8/layout/radial5"/>
    <dgm:cxn modelId="{C6A2D402-A1D9-4529-B5C2-49DAB2C98FA8}" type="presParOf" srcId="{8B82EA68-B59A-424E-9756-C221A13DB47F}" destId="{E2EC1D87-F728-458A-8AB1-7A3D78F9D25E}" srcOrd="2" destOrd="0" presId="urn:microsoft.com/office/officeart/2005/8/layout/radial5"/>
    <dgm:cxn modelId="{734B02A8-0ACB-4D6B-9CBA-63E4BECEBA43}" type="presParOf" srcId="{8B82EA68-B59A-424E-9756-C221A13DB47F}" destId="{A0E222DD-64BD-4A89-BBB9-2B80D8318D4A}" srcOrd="3" destOrd="0" presId="urn:microsoft.com/office/officeart/2005/8/layout/radial5"/>
    <dgm:cxn modelId="{8919FAAD-E532-4759-A781-58444B79F167}" type="presParOf" srcId="{A0E222DD-64BD-4A89-BBB9-2B80D8318D4A}" destId="{839DF450-14DD-4280-9AEE-DA73938E9B9D}" srcOrd="0" destOrd="0" presId="urn:microsoft.com/office/officeart/2005/8/layout/radial5"/>
    <dgm:cxn modelId="{6E5BEF5E-8A88-4DDE-A4E7-A0DD251CDFF6}" type="presParOf" srcId="{8B82EA68-B59A-424E-9756-C221A13DB47F}" destId="{73BC26A8-8D0F-45E6-9E3B-37EADD227262}" srcOrd="4" destOrd="0" presId="urn:microsoft.com/office/officeart/2005/8/layout/radial5"/>
    <dgm:cxn modelId="{9180E7CE-1F8B-4013-9AAD-5E660F49A69E}" type="presParOf" srcId="{8B82EA68-B59A-424E-9756-C221A13DB47F}" destId="{06F93DE9-E67A-4CE1-BC6B-5C458B1137B0}" srcOrd="5" destOrd="0" presId="urn:microsoft.com/office/officeart/2005/8/layout/radial5"/>
    <dgm:cxn modelId="{539B03E3-3C96-4577-A15A-0294A4E09DFC}" type="presParOf" srcId="{06F93DE9-E67A-4CE1-BC6B-5C458B1137B0}" destId="{DA660ED5-C4B7-4208-928A-B8DD66837486}" srcOrd="0" destOrd="0" presId="urn:microsoft.com/office/officeart/2005/8/layout/radial5"/>
    <dgm:cxn modelId="{E5267E7E-D115-4D6A-90F2-0EABCF809CA0}" type="presParOf" srcId="{8B82EA68-B59A-424E-9756-C221A13DB47F}" destId="{D8B200F5-4D07-49B2-A587-C2FE6CEC49F8}" srcOrd="6" destOrd="0" presId="urn:microsoft.com/office/officeart/2005/8/layout/radial5"/>
    <dgm:cxn modelId="{82778B7A-925F-47BD-9BB0-62CC175669BA}" type="presParOf" srcId="{8B82EA68-B59A-424E-9756-C221A13DB47F}" destId="{E7EAB10C-E176-4610-B2C6-BE8F83AD0F9B}" srcOrd="7" destOrd="0" presId="urn:microsoft.com/office/officeart/2005/8/layout/radial5"/>
    <dgm:cxn modelId="{A5E5FD1D-5D20-457C-A233-16D64D3E40E0}" type="presParOf" srcId="{E7EAB10C-E176-4610-B2C6-BE8F83AD0F9B}" destId="{47F0322C-5978-482D-A409-1280E22C6D82}" srcOrd="0" destOrd="0" presId="urn:microsoft.com/office/officeart/2005/8/layout/radial5"/>
    <dgm:cxn modelId="{39359418-76C2-4661-9094-3F5F4CAD4495}" type="presParOf" srcId="{8B82EA68-B59A-424E-9756-C221A13DB47F}" destId="{FFE63D16-C443-42C8-BB30-4CA61876A647}" srcOrd="8" destOrd="0" presId="urn:microsoft.com/office/officeart/2005/8/layout/radial5"/>
    <dgm:cxn modelId="{785A54DE-126A-4367-B0BF-D932601E3C70}" type="presParOf" srcId="{8B82EA68-B59A-424E-9756-C221A13DB47F}" destId="{FA950D33-9BD9-4D37-A533-789F5554AFB5}" srcOrd="9" destOrd="0" presId="urn:microsoft.com/office/officeart/2005/8/layout/radial5"/>
    <dgm:cxn modelId="{B11B7820-8410-48A0-A228-B788DBE5CDBF}" type="presParOf" srcId="{FA950D33-9BD9-4D37-A533-789F5554AFB5}" destId="{F326903B-AF5C-41D9-A950-9DE60C069BDF}" srcOrd="0" destOrd="0" presId="urn:microsoft.com/office/officeart/2005/8/layout/radial5"/>
    <dgm:cxn modelId="{9408D683-F66F-4ECD-86E4-5BBAB79DBE43}" type="presParOf" srcId="{8B82EA68-B59A-424E-9756-C221A13DB47F}" destId="{EB1C3899-7B42-47CD-912B-DD035472498D}" srcOrd="10" destOrd="0" presId="urn:microsoft.com/office/officeart/2005/8/layout/radial5"/>
    <dgm:cxn modelId="{71829985-CD05-4060-9631-72F287E5C5FF}" type="presParOf" srcId="{8B82EA68-B59A-424E-9756-C221A13DB47F}" destId="{2F5553CB-2478-4421-B002-5FA728364A78}" srcOrd="11" destOrd="0" presId="urn:microsoft.com/office/officeart/2005/8/layout/radial5"/>
    <dgm:cxn modelId="{3BE6EBF0-38AB-41E5-818B-84015C2F7F83}" type="presParOf" srcId="{2F5553CB-2478-4421-B002-5FA728364A78}" destId="{881BA4B6-6173-4BE7-ACB0-127409627ABA}" srcOrd="0" destOrd="0" presId="urn:microsoft.com/office/officeart/2005/8/layout/radial5"/>
    <dgm:cxn modelId="{B91CA33D-A02D-47C8-9C43-583EAE16B593}" type="presParOf" srcId="{8B82EA68-B59A-424E-9756-C221A13DB47F}" destId="{FED909B6-8F19-4D98-AAC2-EBEEF4830C2B}" srcOrd="12" destOrd="0" presId="urn:microsoft.com/office/officeart/2005/8/layout/radial5"/>
    <dgm:cxn modelId="{E999641A-C0DA-4D0F-8BB2-F2F86904A7FB}" type="presParOf" srcId="{8B82EA68-B59A-424E-9756-C221A13DB47F}" destId="{A0B7EB92-DF16-476D-BB87-6C0D26E26F61}" srcOrd="13" destOrd="0" presId="urn:microsoft.com/office/officeart/2005/8/layout/radial5"/>
    <dgm:cxn modelId="{706352DC-64C5-4B19-849B-B463047FDCB2}" type="presParOf" srcId="{A0B7EB92-DF16-476D-BB87-6C0D26E26F61}" destId="{E3A5A4EE-729B-477E-AEA8-7FC61FA6B941}" srcOrd="0" destOrd="0" presId="urn:microsoft.com/office/officeart/2005/8/layout/radial5"/>
    <dgm:cxn modelId="{0A444369-A991-4BBE-82B1-DA625984D2E2}" type="presParOf" srcId="{8B82EA68-B59A-424E-9756-C221A13DB47F}" destId="{69EA0517-EDCB-4CEB-899F-D56DCF7B4404}" srcOrd="14" destOrd="0" presId="urn:microsoft.com/office/officeart/2005/8/layout/radial5"/>
    <dgm:cxn modelId="{6D51A1B9-4EA7-49A2-AB3E-D688EA1A6377}" type="presParOf" srcId="{8B82EA68-B59A-424E-9756-C221A13DB47F}" destId="{7A035AEB-3A20-4DC3-9A60-032AB2743B03}" srcOrd="15" destOrd="0" presId="urn:microsoft.com/office/officeart/2005/8/layout/radial5"/>
    <dgm:cxn modelId="{27DCFD7D-D85C-4D51-B8CE-AB86DC89BC5D}" type="presParOf" srcId="{7A035AEB-3A20-4DC3-9A60-032AB2743B03}" destId="{4273F29E-B93C-44D6-A671-FCDC77ED9BA3}" srcOrd="0" destOrd="0" presId="urn:microsoft.com/office/officeart/2005/8/layout/radial5"/>
    <dgm:cxn modelId="{820CAF1E-A928-4387-9A09-9FBD212EE360}" type="presParOf" srcId="{8B82EA68-B59A-424E-9756-C221A13DB47F}" destId="{83F11675-07D9-406F-853D-13FD28BBB805}" srcOrd="16" destOrd="0" presId="urn:microsoft.com/office/officeart/2005/8/layout/radial5"/>
    <dgm:cxn modelId="{2FD73C18-5D39-488C-BCC3-E78FBB397B35}" type="presParOf" srcId="{8B82EA68-B59A-424E-9756-C221A13DB47F}" destId="{DF27FC25-052B-426A-9E06-117E992234F6}" srcOrd="17" destOrd="0" presId="urn:microsoft.com/office/officeart/2005/8/layout/radial5"/>
    <dgm:cxn modelId="{A65515E3-F710-49F8-8302-11E606EA6B4F}" type="presParOf" srcId="{DF27FC25-052B-426A-9E06-117E992234F6}" destId="{53D78D63-5F88-4163-9535-46A64127BD3A}" srcOrd="0" destOrd="0" presId="urn:microsoft.com/office/officeart/2005/8/layout/radial5"/>
    <dgm:cxn modelId="{01E5BBD1-D3BF-44C0-B264-E88B27E4D21E}" type="presParOf" srcId="{8B82EA68-B59A-424E-9756-C221A13DB47F}" destId="{EDA34655-9131-4731-957F-5382F53A0660}" srcOrd="18" destOrd="0" presId="urn:microsoft.com/office/officeart/2005/8/layout/radial5"/>
    <dgm:cxn modelId="{4A596AF6-F899-4C0C-9AC1-32ACDEB272C6}" type="presParOf" srcId="{8B82EA68-B59A-424E-9756-C221A13DB47F}" destId="{553B84E4-4A31-43DB-B3BF-8E8EF2B79F2D}" srcOrd="19" destOrd="0" presId="urn:microsoft.com/office/officeart/2005/8/layout/radial5"/>
    <dgm:cxn modelId="{F3ABFD40-EDF5-4F3E-9D9A-28981AC2C700}" type="presParOf" srcId="{553B84E4-4A31-43DB-B3BF-8E8EF2B79F2D}" destId="{C47D9E4B-AD47-4E79-B529-9B264E8F4F6B}" srcOrd="0" destOrd="0" presId="urn:microsoft.com/office/officeart/2005/8/layout/radial5"/>
    <dgm:cxn modelId="{E7ED2F1B-2C0C-4998-BE70-1DFE14649C0B}" type="presParOf" srcId="{8B82EA68-B59A-424E-9756-C221A13DB47F}" destId="{E0AC84DD-2093-416F-85DE-E547FE520660}" srcOrd="2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8A9DB56-AE35-4C4E-8BF0-8898B35DB63B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039EE2C-E12B-4E67-B81D-C876376E26A9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721A058-08B6-45A2-9BB3-4FDCBEAA31BE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1BD14-653F-47B3-BB46-667C8FB2497F}">
      <dsp:nvSpPr>
        <dsp:cNvPr id="0" name=""/>
        <dsp:cNvSpPr/>
      </dsp:nvSpPr>
      <dsp:spPr>
        <a:xfrm>
          <a:off x="2880322" y="-17500"/>
          <a:ext cx="1800192" cy="1180011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ПРОГНОЗА СОЦИАЛЬНО-ЭКОНОМИЧЕСКОГО РАЗВИТИЯ ГОРОДА НА ОЧЕРЕДНОЙ ФИНАНСОВЫЙ ГОД И ПЛАНОВЫЙ ПЕРИОД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2937925" y="40103"/>
        <a:ext cx="1684986" cy="1064805"/>
      </dsp:txXfrm>
    </dsp:sp>
    <dsp:sp modelId="{43434E4B-C4FB-4DAC-9533-71DBE9279538}">
      <dsp:nvSpPr>
        <dsp:cNvPr id="0" name=""/>
        <dsp:cNvSpPr/>
      </dsp:nvSpPr>
      <dsp:spPr>
        <a:xfrm>
          <a:off x="3687960" y="530367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1076132" y="157753"/>
              </a:moveTo>
              <a:arcTo wR="1816574" hR="1816574" stAng="14756736" swAng="528225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20999999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4D8CAD-B47B-492A-A92F-69E42EBB0CBD}">
      <dsp:nvSpPr>
        <dsp:cNvPr id="0" name=""/>
        <dsp:cNvSpPr/>
      </dsp:nvSpPr>
      <dsp:spPr>
        <a:xfrm>
          <a:off x="4824533" y="572264"/>
          <a:ext cx="1490822" cy="897279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ДОКУМЕНТОВ И МАТЕРИАЛОВ, НЕОБХОДИМЫХ ДЛЯ ФОРМИРОВАНИЯ БЮДЖЕТА ГОРОДА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868335" y="616066"/>
        <a:ext cx="1403218" cy="809675"/>
      </dsp:txXfrm>
    </dsp:sp>
    <dsp:sp modelId="{F93ECD45-54D8-465B-A0C2-914295F3C5BD}">
      <dsp:nvSpPr>
        <dsp:cNvPr id="0" name=""/>
        <dsp:cNvSpPr/>
      </dsp:nvSpPr>
      <dsp:spPr>
        <a:xfrm>
          <a:off x="2235388" y="90117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3591610" y="1430317"/>
              </a:moveTo>
              <a:arcTo wR="1816574" hR="1816574" stAng="20863411" swAng="297078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CEF15-AD37-4FF7-A9D9-F30101483B47}">
      <dsp:nvSpPr>
        <dsp:cNvPr id="0" name=""/>
        <dsp:cNvSpPr/>
      </dsp:nvSpPr>
      <dsp:spPr>
        <a:xfrm>
          <a:off x="5198680" y="1726991"/>
          <a:ext cx="1433237" cy="928927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СОСТАВЛЕНИЕ ПРОЕКТА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5244026" y="1772337"/>
        <a:ext cx="1342545" cy="838235"/>
      </dsp:txXfrm>
    </dsp:sp>
    <dsp:sp modelId="{DA554C6D-A2BD-4B94-802C-6C55DB9F2BF8}">
      <dsp:nvSpPr>
        <dsp:cNvPr id="0" name=""/>
        <dsp:cNvSpPr/>
      </dsp:nvSpPr>
      <dsp:spPr>
        <a:xfrm>
          <a:off x="2226416" y="892976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3633149" y="1815455"/>
              </a:moveTo>
              <a:arcTo wR="1816574" hR="1816574" stAng="21597882" swAng="298613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BD4D3-8D2A-489F-BC0B-191B4AEF9533}">
      <dsp:nvSpPr>
        <dsp:cNvPr id="0" name=""/>
        <dsp:cNvSpPr/>
      </dsp:nvSpPr>
      <dsp:spPr>
        <a:xfrm>
          <a:off x="4829048" y="2918285"/>
          <a:ext cx="1452606" cy="1029480"/>
        </a:xfrm>
        <a:prstGeom prst="roundRect">
          <a:avLst/>
        </a:prstGeom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РАССМОТРЕНИЕ        И УТВЕРЖДЕНИЕ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879303" y="2968540"/>
        <a:ext cx="1352096" cy="928970"/>
      </dsp:txXfrm>
    </dsp:sp>
    <dsp:sp modelId="{2C814299-90FC-466A-8C27-58BBE7C3AD9B}">
      <dsp:nvSpPr>
        <dsp:cNvPr id="0" name=""/>
        <dsp:cNvSpPr/>
      </dsp:nvSpPr>
      <dsp:spPr>
        <a:xfrm>
          <a:off x="3933982" y="496908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965834" y="3421624"/>
              </a:moveTo>
              <a:arcTo wR="1816574" hR="1816574" stAng="7075523" swAng="367559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867FA4-A613-4921-92BD-CBD0DE5AF6C1}">
      <dsp:nvSpPr>
        <dsp:cNvPr id="0" name=""/>
        <dsp:cNvSpPr/>
      </dsp:nvSpPr>
      <dsp:spPr>
        <a:xfrm>
          <a:off x="3168352" y="3565597"/>
          <a:ext cx="1512170" cy="738079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ИСПОЛНЕНИЕ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3204382" y="3601627"/>
        <a:ext cx="1440110" cy="666019"/>
      </dsp:txXfrm>
    </dsp:sp>
    <dsp:sp modelId="{191E1915-7B43-453A-9B3B-8BE365BAB7F0}">
      <dsp:nvSpPr>
        <dsp:cNvPr id="0" name=""/>
        <dsp:cNvSpPr/>
      </dsp:nvSpPr>
      <dsp:spPr>
        <a:xfrm>
          <a:off x="542691" y="299920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2548038" y="3479375"/>
              </a:moveTo>
              <a:arcTo wR="1816574" hR="1816574" stAng="3975323" swAng="488562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9DDF86-EE24-4644-BF9F-F7994B1A08DB}">
      <dsp:nvSpPr>
        <dsp:cNvPr id="0" name=""/>
        <dsp:cNvSpPr/>
      </dsp:nvSpPr>
      <dsp:spPr>
        <a:xfrm>
          <a:off x="1568392" y="2978808"/>
          <a:ext cx="1460465" cy="908426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ОСУЩЕСТВЛЕНИЕ БЮДЖЕТНОГО УЧЕТА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612738" y="3023154"/>
        <a:ext cx="1371773" cy="819734"/>
      </dsp:txXfrm>
    </dsp:sp>
    <dsp:sp modelId="{B61698C4-7017-4D89-87F7-56075D701F9E}">
      <dsp:nvSpPr>
        <dsp:cNvPr id="0" name=""/>
        <dsp:cNvSpPr/>
      </dsp:nvSpPr>
      <dsp:spPr>
        <a:xfrm>
          <a:off x="1336788" y="-274255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649825" y="3208925"/>
              </a:moveTo>
              <a:arcTo wR="1816574" hR="1816574" stAng="7797721" swAng="400525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084B0-DED3-4DEB-8998-F77FEE57635D}">
      <dsp:nvSpPr>
        <dsp:cNvPr id="0" name=""/>
        <dsp:cNvSpPr/>
      </dsp:nvSpPr>
      <dsp:spPr>
        <a:xfrm>
          <a:off x="992722" y="1762669"/>
          <a:ext cx="1451295" cy="974853"/>
        </a:xfrm>
        <a:prstGeom prst="roundRect">
          <a:avLst/>
        </a:prstGeom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УТВЕРЖДЕНИЕ ОТЧЕТА ОБ ИСПОЛНЕНИИ БЮДЖЕТА ГОРОДА</a:t>
          </a:r>
          <a:endParaRPr lang="ru-RU" sz="1200" b="1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040310" y="1810257"/>
        <a:ext cx="1356119" cy="879677"/>
      </dsp:txXfrm>
    </dsp:sp>
    <dsp:sp modelId="{37B34B6A-4DCE-4DE3-951A-2EF6B41DAEEC}">
      <dsp:nvSpPr>
        <dsp:cNvPr id="0" name=""/>
        <dsp:cNvSpPr/>
      </dsp:nvSpPr>
      <dsp:spPr>
        <a:xfrm>
          <a:off x="1758336" y="-28581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1803" y="1735638"/>
              </a:moveTo>
              <a:arcTo wR="1816574" hR="1816574" stAng="10953217" swAng="316390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C9EC0-F33D-4C53-893E-E607BC23B588}">
      <dsp:nvSpPr>
        <dsp:cNvPr id="0" name=""/>
        <dsp:cNvSpPr/>
      </dsp:nvSpPr>
      <dsp:spPr>
        <a:xfrm>
          <a:off x="1296141" y="600814"/>
          <a:ext cx="1368204" cy="884804"/>
        </a:xfrm>
        <a:prstGeom prst="roundRect">
          <a:avLst/>
        </a:prstGeom>
        <a:solidFill>
          <a:srgbClr val="FFFFDD"/>
        </a:solidFill>
        <a:ln w="76200">
          <a:solidFill>
            <a:srgbClr val="558ED5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ОРГАНИЗАЦИЯ              И ОСУЩЕСТВЛЕНИЕ МУНИЦИПАЛЬНОГО ФИНАНСОВОГО КОНТРОЛЯ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339334" y="644007"/>
        <a:ext cx="1281818" cy="798418"/>
      </dsp:txXfrm>
    </dsp:sp>
    <dsp:sp modelId="{6B2E63ED-B4B9-4312-8B34-C6298E61E31E}">
      <dsp:nvSpPr>
        <dsp:cNvPr id="0" name=""/>
        <dsp:cNvSpPr/>
      </dsp:nvSpPr>
      <dsp:spPr>
        <a:xfrm>
          <a:off x="-203793" y="460396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2640285" y="197487"/>
              </a:moveTo>
              <a:arcTo wR="1816574" hR="1816574" stAng="17817883" swAng="779651"/>
            </a:path>
          </a:pathLst>
        </a:custGeom>
        <a:noFill/>
        <a:ln w="19050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E128A9-086C-4AB0-9BB3-7B78F9CA19C8}">
      <dsp:nvSpPr>
        <dsp:cNvPr id="0" name=""/>
        <dsp:cNvSpPr/>
      </dsp:nvSpPr>
      <dsp:spPr>
        <a:xfrm>
          <a:off x="1033848" y="67344"/>
          <a:ext cx="6102683" cy="706022"/>
        </a:xfrm>
        <a:prstGeom prst="roundRect">
          <a:avLst/>
        </a:prstGeom>
        <a:solidFill>
          <a:schemeClr val="bg1"/>
        </a:solidFill>
        <a:ln w="127000"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Доходы бюджета - поступающие в бюджет денежные средства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68313" y="101809"/>
        <a:ext cx="6033753" cy="637092"/>
      </dsp:txXfrm>
    </dsp:sp>
    <dsp:sp modelId="{2A42BF92-E0CA-4C74-94D9-9AE3F4260038}">
      <dsp:nvSpPr>
        <dsp:cNvPr id="0" name=""/>
        <dsp:cNvSpPr/>
      </dsp:nvSpPr>
      <dsp:spPr>
        <a:xfrm rot="7189112">
          <a:off x="2002272" y="1863102"/>
          <a:ext cx="25120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12057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E70BED-E9F9-4186-91D6-4C4AD5C34513}">
      <dsp:nvSpPr>
        <dsp:cNvPr id="0" name=""/>
        <dsp:cNvSpPr/>
      </dsp:nvSpPr>
      <dsp:spPr>
        <a:xfrm>
          <a:off x="765873" y="2952838"/>
          <a:ext cx="3359575" cy="65629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797911" y="2984876"/>
        <a:ext cx="3295499" cy="592221"/>
      </dsp:txXfrm>
    </dsp:sp>
    <dsp:sp modelId="{0999DAA6-78E7-4C62-AD9F-BB89E1F317A5}">
      <dsp:nvSpPr>
        <dsp:cNvPr id="0" name=""/>
        <dsp:cNvSpPr/>
      </dsp:nvSpPr>
      <dsp:spPr>
        <a:xfrm rot="1981715">
          <a:off x="4597008" y="878523"/>
          <a:ext cx="38585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5855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9C609-4FDF-427E-A3A7-017CF8E0D1F8}">
      <dsp:nvSpPr>
        <dsp:cNvPr id="0" name=""/>
        <dsp:cNvSpPr/>
      </dsp:nvSpPr>
      <dsp:spPr>
        <a:xfrm>
          <a:off x="4257473" y="983679"/>
          <a:ext cx="2653405" cy="82238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4297619" y="1023825"/>
        <a:ext cx="2573113" cy="742093"/>
      </dsp:txXfrm>
    </dsp:sp>
    <dsp:sp modelId="{BF1427F8-47F7-429E-8B9A-D7AD3446727D}">
      <dsp:nvSpPr>
        <dsp:cNvPr id="0" name=""/>
        <dsp:cNvSpPr/>
      </dsp:nvSpPr>
      <dsp:spPr>
        <a:xfrm rot="9699939">
          <a:off x="2483218" y="859978"/>
          <a:ext cx="55068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0684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F0CCF-4C81-46C6-BAD1-DDC17631079D}">
      <dsp:nvSpPr>
        <dsp:cNvPr id="0" name=""/>
        <dsp:cNvSpPr/>
      </dsp:nvSpPr>
      <dsp:spPr>
        <a:xfrm>
          <a:off x="51450" y="946590"/>
          <a:ext cx="2588029" cy="763329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88713" y="983853"/>
        <a:ext cx="2513503" cy="6888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57538" y="258329"/>
          <a:ext cx="1672025" cy="58067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34126" y="1262625"/>
          <a:ext cx="324036" cy="1042531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04054" y="1824526"/>
          <a:ext cx="1584178" cy="43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Arial Narrow" panose="020B060602020203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Arial Narrow" panose="020B060602020203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Бюджет Рязанской области</a:t>
          </a:r>
          <a:endParaRPr lang="ru-RU" sz="1600" b="1" kern="1200" dirty="0">
            <a:latin typeface="Arial Narrow" panose="020B0606020202030204" pitchFamily="34" charset="0"/>
          </a:endParaRPr>
        </a:p>
      </dsp:txBody>
      <dsp:txXfrm>
        <a:off x="504054" y="1824526"/>
        <a:ext cx="1584178" cy="432000"/>
      </dsp:txXfrm>
    </dsp:sp>
    <dsp:sp modelId="{10E0D042-4385-4FD9-9B67-E1D8813ABC3A}">
      <dsp:nvSpPr>
        <dsp:cNvPr id="0" name=""/>
        <dsp:cNvSpPr/>
      </dsp:nvSpPr>
      <dsp:spPr>
        <a:xfrm>
          <a:off x="337343" y="0"/>
          <a:ext cx="1141338" cy="105304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79,8%</a:t>
          </a:r>
          <a:endParaRPr lang="ru-RU" sz="1600" kern="1200" dirty="0"/>
        </a:p>
      </dsp:txBody>
      <dsp:txXfrm>
        <a:off x="504488" y="154215"/>
        <a:ext cx="807048" cy="744619"/>
      </dsp:txXfrm>
    </dsp:sp>
    <dsp:sp modelId="{07AB60D2-788F-455B-BC6E-6C55558CDF58}">
      <dsp:nvSpPr>
        <dsp:cNvPr id="0" name=""/>
        <dsp:cNvSpPr/>
      </dsp:nvSpPr>
      <dsp:spPr>
        <a:xfrm>
          <a:off x="963530" y="864456"/>
          <a:ext cx="553028" cy="53970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0%</a:t>
          </a:r>
          <a:endParaRPr lang="ru-RU" sz="1600" kern="1200" dirty="0"/>
        </a:p>
      </dsp:txBody>
      <dsp:txXfrm>
        <a:off x="1044519" y="943493"/>
        <a:ext cx="391050" cy="381626"/>
      </dsp:txXfrm>
    </dsp:sp>
    <dsp:sp modelId="{375B57EC-1CA4-498A-9788-AD2AC5B7FD83}">
      <dsp:nvSpPr>
        <dsp:cNvPr id="0" name=""/>
        <dsp:cNvSpPr/>
      </dsp:nvSpPr>
      <dsp:spPr>
        <a:xfrm>
          <a:off x="1116125" y="0"/>
          <a:ext cx="1160906" cy="115933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100%</a:t>
          </a:r>
          <a:endParaRPr lang="ru-RU" sz="1600" kern="1200" dirty="0"/>
        </a:p>
      </dsp:txBody>
      <dsp:txXfrm>
        <a:off x="1286136" y="169780"/>
        <a:ext cx="820884" cy="819772"/>
      </dsp:txXfrm>
    </dsp:sp>
    <dsp:sp modelId="{EF1D967D-573D-4736-AF69-6F095CD3A324}">
      <dsp:nvSpPr>
        <dsp:cNvPr id="0" name=""/>
        <dsp:cNvSpPr/>
      </dsp:nvSpPr>
      <dsp:spPr>
        <a:xfrm>
          <a:off x="109712" y="-900"/>
          <a:ext cx="2482574" cy="1827565"/>
        </a:xfrm>
        <a:prstGeom prst="funnel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57538" y="456351"/>
          <a:ext cx="1672025" cy="58067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34126" y="1460647"/>
          <a:ext cx="324036" cy="1042531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76068" y="2034227"/>
          <a:ext cx="1555372" cy="4086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                          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Федеральный бюджет</a:t>
          </a:r>
          <a:endParaRPr lang="ru-RU" sz="1600" b="1" kern="1200" dirty="0">
            <a:latin typeface="Arial Narrow" panose="020B0606020202030204" pitchFamily="34" charset="0"/>
          </a:endParaRPr>
        </a:p>
      </dsp:txBody>
      <dsp:txXfrm>
        <a:off x="576068" y="2034227"/>
        <a:ext cx="1555372" cy="408643"/>
      </dsp:txXfrm>
    </dsp:sp>
    <dsp:sp modelId="{5ED71D64-5576-434B-8A35-3E440323A532}">
      <dsp:nvSpPr>
        <dsp:cNvPr id="0" name=""/>
        <dsp:cNvSpPr/>
      </dsp:nvSpPr>
      <dsp:spPr>
        <a:xfrm>
          <a:off x="757264" y="162022"/>
          <a:ext cx="1123329" cy="1128727"/>
        </a:xfrm>
        <a:prstGeom prst="ellipse">
          <a:avLst/>
        </a:prstGeom>
        <a:noFill/>
        <a:ln w="5080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0%</a:t>
          </a:r>
          <a:endParaRPr lang="ru-RU" sz="4300" kern="1200" dirty="0"/>
        </a:p>
      </dsp:txBody>
      <dsp:txXfrm>
        <a:off x="921772" y="327320"/>
        <a:ext cx="794313" cy="798131"/>
      </dsp:txXfrm>
    </dsp:sp>
    <dsp:sp modelId="{EF1D967D-573D-4736-AF69-6F095CD3A324}">
      <dsp:nvSpPr>
        <dsp:cNvPr id="0" name=""/>
        <dsp:cNvSpPr/>
      </dsp:nvSpPr>
      <dsp:spPr>
        <a:xfrm>
          <a:off x="34478" y="0"/>
          <a:ext cx="2482574" cy="1827565"/>
        </a:xfrm>
        <a:prstGeom prst="funnel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70248" y="431523"/>
          <a:ext cx="1718470" cy="59680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65629" y="1463716"/>
          <a:ext cx="333036" cy="1071490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92070" y="2053230"/>
          <a:ext cx="1598577" cy="419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Бюджет города Рязани</a:t>
          </a:r>
        </a:p>
      </dsp:txBody>
      <dsp:txXfrm>
        <a:off x="592070" y="2053230"/>
        <a:ext cx="1598577" cy="419994"/>
      </dsp:txXfrm>
    </dsp:sp>
    <dsp:sp modelId="{10E0D042-4385-4FD9-9B67-E1D8813ABC3A}">
      <dsp:nvSpPr>
        <dsp:cNvPr id="0" name=""/>
        <dsp:cNvSpPr/>
      </dsp:nvSpPr>
      <dsp:spPr>
        <a:xfrm>
          <a:off x="360043" y="0"/>
          <a:ext cx="1098918" cy="102668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100%</a:t>
          </a:r>
          <a:endParaRPr lang="ru-RU" sz="1200" kern="1200" dirty="0"/>
        </a:p>
      </dsp:txBody>
      <dsp:txXfrm>
        <a:off x="520976" y="150355"/>
        <a:ext cx="777052" cy="725978"/>
      </dsp:txXfrm>
    </dsp:sp>
    <dsp:sp modelId="{07AB60D2-788F-455B-BC6E-6C55558CDF58}">
      <dsp:nvSpPr>
        <dsp:cNvPr id="0" name=""/>
        <dsp:cNvSpPr/>
      </dsp:nvSpPr>
      <dsp:spPr>
        <a:xfrm>
          <a:off x="864092" y="784403"/>
          <a:ext cx="720085" cy="70976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20,2%</a:t>
          </a:r>
          <a:endParaRPr lang="ru-RU" sz="1200" kern="1200" dirty="0"/>
        </a:p>
      </dsp:txBody>
      <dsp:txXfrm>
        <a:off x="969546" y="888345"/>
        <a:ext cx="509177" cy="501878"/>
      </dsp:txXfrm>
    </dsp:sp>
    <dsp:sp modelId="{E2CFF147-3DBF-40A4-A443-E4DE75A3D770}">
      <dsp:nvSpPr>
        <dsp:cNvPr id="0" name=""/>
        <dsp:cNvSpPr/>
      </dsp:nvSpPr>
      <dsp:spPr>
        <a:xfrm>
          <a:off x="1163287" y="0"/>
          <a:ext cx="1140970" cy="108948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100%</a:t>
          </a:r>
          <a:endParaRPr lang="ru-RU" sz="1200" kern="1200" dirty="0"/>
        </a:p>
      </dsp:txBody>
      <dsp:txXfrm>
        <a:off x="1330378" y="159551"/>
        <a:ext cx="806788" cy="770380"/>
      </dsp:txXfrm>
    </dsp:sp>
    <dsp:sp modelId="{EF1D967D-573D-4736-AF69-6F095CD3A324}">
      <dsp:nvSpPr>
        <dsp:cNvPr id="0" name=""/>
        <dsp:cNvSpPr/>
      </dsp:nvSpPr>
      <dsp:spPr>
        <a:xfrm>
          <a:off x="40751" y="0"/>
          <a:ext cx="2551535" cy="1878330"/>
        </a:xfrm>
        <a:prstGeom prst="funnel">
          <a:avLst/>
        </a:prstGeom>
        <a:blipFill rotWithShape="0">
          <a:blip xmlns:r="http://schemas.openxmlformats.org/officeDocument/2006/relationships" r:embed="rId1">
            <a:duotone>
              <a:schemeClr val="lt1">
                <a:alpha val="4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4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2E44C-8498-48F8-9652-E5DD6AC5818D}">
      <dsp:nvSpPr>
        <dsp:cNvPr id="0" name=""/>
        <dsp:cNvSpPr/>
      </dsp:nvSpPr>
      <dsp:spPr>
        <a:xfrm>
          <a:off x="3364549" y="1189594"/>
          <a:ext cx="1998149" cy="16935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100" b="1" kern="1200" dirty="0"/>
        </a:p>
      </dsp:txBody>
      <dsp:txXfrm>
        <a:off x="3657171" y="1437609"/>
        <a:ext cx="1412905" cy="1197520"/>
      </dsp:txXfrm>
    </dsp:sp>
    <dsp:sp modelId="{4731EA70-1FA8-49F5-A6BF-4AE9CB97C303}">
      <dsp:nvSpPr>
        <dsp:cNvPr id="0" name=""/>
        <dsp:cNvSpPr/>
      </dsp:nvSpPr>
      <dsp:spPr>
        <a:xfrm rot="16260366">
          <a:off x="4270782" y="825784"/>
          <a:ext cx="222571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03581" y="923268"/>
        <a:ext cx="155800" cy="192313"/>
      </dsp:txXfrm>
    </dsp:sp>
    <dsp:sp modelId="{E2EC1D87-F728-458A-8AB1-7A3D78F9D25E}">
      <dsp:nvSpPr>
        <dsp:cNvPr id="0" name=""/>
        <dsp:cNvSpPr/>
      </dsp:nvSpPr>
      <dsp:spPr>
        <a:xfrm>
          <a:off x="4015403" y="15696"/>
          <a:ext cx="754167" cy="7541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125848" y="126141"/>
        <a:ext cx="533277" cy="533277"/>
      </dsp:txXfrm>
    </dsp:sp>
    <dsp:sp modelId="{A0E222DD-64BD-4A89-BBB9-2B80D8318D4A}">
      <dsp:nvSpPr>
        <dsp:cNvPr id="0" name=""/>
        <dsp:cNvSpPr/>
      </dsp:nvSpPr>
      <dsp:spPr>
        <a:xfrm rot="18342319">
          <a:off x="4890280" y="1002268"/>
          <a:ext cx="202767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902944" y="1091070"/>
        <a:ext cx="141937" cy="192313"/>
      </dsp:txXfrm>
    </dsp:sp>
    <dsp:sp modelId="{73BC26A8-8D0F-45E6-9E3B-37EADD227262}">
      <dsp:nvSpPr>
        <dsp:cNvPr id="0" name=""/>
        <dsp:cNvSpPr/>
      </dsp:nvSpPr>
      <dsp:spPr>
        <a:xfrm>
          <a:off x="4949642" y="319248"/>
          <a:ext cx="754167" cy="75416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060087" y="429693"/>
        <a:ext cx="533277" cy="533277"/>
      </dsp:txXfrm>
    </dsp:sp>
    <dsp:sp modelId="{06F93DE9-E67A-4CE1-BC6B-5C458B1137B0}">
      <dsp:nvSpPr>
        <dsp:cNvPr id="0" name=""/>
        <dsp:cNvSpPr/>
      </dsp:nvSpPr>
      <dsp:spPr>
        <a:xfrm rot="20430380">
          <a:off x="5339168" y="1504587"/>
          <a:ext cx="147938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40440" y="1576096"/>
        <a:ext cx="103557" cy="192313"/>
      </dsp:txXfrm>
    </dsp:sp>
    <dsp:sp modelId="{D8B200F5-4D07-49B2-A587-C2FE6CEC49F8}">
      <dsp:nvSpPr>
        <dsp:cNvPr id="0" name=""/>
        <dsp:cNvSpPr/>
      </dsp:nvSpPr>
      <dsp:spPr>
        <a:xfrm>
          <a:off x="5527033" y="1113959"/>
          <a:ext cx="754167" cy="7541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637478" y="1224404"/>
        <a:ext cx="533277" cy="533277"/>
      </dsp:txXfrm>
    </dsp:sp>
    <dsp:sp modelId="{E7EAB10C-E176-4610-B2C6-BE8F83AD0F9B}">
      <dsp:nvSpPr>
        <dsp:cNvPr id="0" name=""/>
        <dsp:cNvSpPr/>
      </dsp:nvSpPr>
      <dsp:spPr>
        <a:xfrm rot="950221">
          <a:off x="5359301" y="2176547"/>
          <a:ext cx="126877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60023" y="2235457"/>
        <a:ext cx="88814" cy="192313"/>
      </dsp:txXfrm>
    </dsp:sp>
    <dsp:sp modelId="{FFE63D16-C443-42C8-BB30-4CA61876A647}">
      <dsp:nvSpPr>
        <dsp:cNvPr id="0" name=""/>
        <dsp:cNvSpPr/>
      </dsp:nvSpPr>
      <dsp:spPr>
        <a:xfrm>
          <a:off x="5527033" y="2096276"/>
          <a:ext cx="754167" cy="75416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637478" y="2206721"/>
        <a:ext cx="533277" cy="533277"/>
      </dsp:txXfrm>
    </dsp:sp>
    <dsp:sp modelId="{FA950D33-9BD9-4D37-A533-789F5554AFB5}">
      <dsp:nvSpPr>
        <dsp:cNvPr id="0" name=""/>
        <dsp:cNvSpPr/>
      </dsp:nvSpPr>
      <dsp:spPr>
        <a:xfrm rot="3118628">
          <a:off x="4925341" y="2692920"/>
          <a:ext cx="153940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934209" y="2738834"/>
        <a:ext cx="107758" cy="192313"/>
      </dsp:txXfrm>
    </dsp:sp>
    <dsp:sp modelId="{EB1C3899-7B42-47CD-912B-DD035472498D}">
      <dsp:nvSpPr>
        <dsp:cNvPr id="0" name=""/>
        <dsp:cNvSpPr/>
      </dsp:nvSpPr>
      <dsp:spPr>
        <a:xfrm>
          <a:off x="4949642" y="2890987"/>
          <a:ext cx="754167" cy="75416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060087" y="3001432"/>
        <a:ext cx="533277" cy="533277"/>
      </dsp:txXfrm>
    </dsp:sp>
    <dsp:sp modelId="{2F5553CB-2478-4421-B002-5FA728364A78}">
      <dsp:nvSpPr>
        <dsp:cNvPr id="0" name=""/>
        <dsp:cNvSpPr/>
      </dsp:nvSpPr>
      <dsp:spPr>
        <a:xfrm rot="5335375">
          <a:off x="4299802" y="2873887"/>
          <a:ext cx="165161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24110" y="2913221"/>
        <a:ext cx="115613" cy="192313"/>
      </dsp:txXfrm>
    </dsp:sp>
    <dsp:sp modelId="{FED909B6-8F19-4D98-AAC2-EBEEF4830C2B}">
      <dsp:nvSpPr>
        <dsp:cNvPr id="0" name=""/>
        <dsp:cNvSpPr/>
      </dsp:nvSpPr>
      <dsp:spPr>
        <a:xfrm>
          <a:off x="4015403" y="3194540"/>
          <a:ext cx="754167" cy="7541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125848" y="3304985"/>
        <a:ext cx="533277" cy="533277"/>
      </dsp:txXfrm>
    </dsp:sp>
    <dsp:sp modelId="{A0B7EB92-DF16-476D-BB87-6C0D26E26F61}">
      <dsp:nvSpPr>
        <dsp:cNvPr id="0" name=""/>
        <dsp:cNvSpPr/>
      </dsp:nvSpPr>
      <dsp:spPr>
        <a:xfrm rot="7571187">
          <a:off x="3676651" y="2709740"/>
          <a:ext cx="154296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13460" y="2755164"/>
        <a:ext cx="108007" cy="192313"/>
      </dsp:txXfrm>
    </dsp:sp>
    <dsp:sp modelId="{69EA0517-EDCB-4CEB-899F-D56DCF7B4404}">
      <dsp:nvSpPr>
        <dsp:cNvPr id="0" name=""/>
        <dsp:cNvSpPr/>
      </dsp:nvSpPr>
      <dsp:spPr>
        <a:xfrm>
          <a:off x="3065559" y="2918269"/>
          <a:ext cx="754167" cy="754167"/>
        </a:xfrm>
        <a:prstGeom prst="ellipse">
          <a:avLst/>
        </a:prstGeom>
        <a:solidFill>
          <a:srgbClr val="8AAC4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76004" y="3028714"/>
        <a:ext cx="533277" cy="533277"/>
      </dsp:txXfrm>
    </dsp:sp>
    <dsp:sp modelId="{7A035AEB-3A20-4DC3-9A60-032AB2743B03}">
      <dsp:nvSpPr>
        <dsp:cNvPr id="0" name=""/>
        <dsp:cNvSpPr/>
      </dsp:nvSpPr>
      <dsp:spPr>
        <a:xfrm rot="9814743">
          <a:off x="3284913" y="2179574"/>
          <a:ext cx="98025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313720" y="2239521"/>
        <a:ext cx="68618" cy="192313"/>
      </dsp:txXfrm>
    </dsp:sp>
    <dsp:sp modelId="{83F11675-07D9-406F-853D-13FD28BBB805}">
      <dsp:nvSpPr>
        <dsp:cNvPr id="0" name=""/>
        <dsp:cNvSpPr/>
      </dsp:nvSpPr>
      <dsp:spPr>
        <a:xfrm>
          <a:off x="2503773" y="2096276"/>
          <a:ext cx="754167" cy="7541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614218" y="2206721"/>
        <a:ext cx="533277" cy="533277"/>
      </dsp:txXfrm>
    </dsp:sp>
    <dsp:sp modelId="{DF27FC25-052B-426A-9E06-117E992234F6}">
      <dsp:nvSpPr>
        <dsp:cNvPr id="0" name=""/>
        <dsp:cNvSpPr/>
      </dsp:nvSpPr>
      <dsp:spPr>
        <a:xfrm rot="12011539">
          <a:off x="3284167" y="1501161"/>
          <a:ext cx="119915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319036" y="1571474"/>
        <a:ext cx="83941" cy="192313"/>
      </dsp:txXfrm>
    </dsp:sp>
    <dsp:sp modelId="{EDA34655-9131-4731-957F-5382F53A0660}">
      <dsp:nvSpPr>
        <dsp:cNvPr id="0" name=""/>
        <dsp:cNvSpPr/>
      </dsp:nvSpPr>
      <dsp:spPr>
        <a:xfrm>
          <a:off x="2503773" y="1113959"/>
          <a:ext cx="754167" cy="75416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614218" y="1224404"/>
        <a:ext cx="533277" cy="533277"/>
      </dsp:txXfrm>
    </dsp:sp>
    <dsp:sp modelId="{553B84E4-4A31-43DB-B3BF-8E8EF2B79F2D}">
      <dsp:nvSpPr>
        <dsp:cNvPr id="0" name=""/>
        <dsp:cNvSpPr/>
      </dsp:nvSpPr>
      <dsp:spPr>
        <a:xfrm rot="14157341">
          <a:off x="3677590" y="999297"/>
          <a:ext cx="187258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21403" y="1086675"/>
        <a:ext cx="131081" cy="192313"/>
      </dsp:txXfrm>
    </dsp:sp>
    <dsp:sp modelId="{E0AC84DD-2093-416F-85DE-E547FE520660}">
      <dsp:nvSpPr>
        <dsp:cNvPr id="0" name=""/>
        <dsp:cNvSpPr/>
      </dsp:nvSpPr>
      <dsp:spPr>
        <a:xfrm>
          <a:off x="3081164" y="319248"/>
          <a:ext cx="754167" cy="75416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91609" y="429693"/>
        <a:ext cx="533277" cy="5332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0.38075</cdr:x>
      <cdr:y>0.17349</cdr:y>
    </cdr:from>
    <cdr:to>
      <cdr:x>0.39911</cdr:x>
      <cdr:y>0.22227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70701" y="674587"/>
          <a:ext cx="148072" cy="1896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0.53253</cdr:x>
      <cdr:y>0.15693</cdr:y>
    </cdr:from>
    <cdr:to>
      <cdr:x>0.55088</cdr:x>
      <cdr:y>0.2057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4294837" y="610229"/>
          <a:ext cx="147991" cy="18963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0.68432</cdr:x>
      <cdr:y>0.1491</cdr:y>
    </cdr:from>
    <cdr:to>
      <cdr:x>0.70267</cdr:x>
      <cdr:y>0.19787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5518973" y="579767"/>
          <a:ext cx="147991" cy="18963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0.39911</cdr:x>
      <cdr:y>0.18132</cdr:y>
    </cdr:from>
    <cdr:to>
      <cdr:x>0.53253</cdr:x>
      <cdr:y>0.19788</cdr:y>
    </cdr:to>
    <cdr:cxnSp macro="">
      <cdr:nvCxnSpPr>
        <cdr:cNvPr id="11" name="Прямая соединительная линия 10"/>
        <cdr:cNvCxnSpPr>
          <a:stCxn xmlns:a="http://schemas.openxmlformats.org/drawingml/2006/main" id="2" idx="3"/>
          <a:endCxn xmlns:a="http://schemas.openxmlformats.org/drawingml/2006/main" id="4" idx="1"/>
        </cdr:cNvCxnSpPr>
      </cdr:nvCxnSpPr>
      <cdr:spPr>
        <a:xfrm xmlns:a="http://schemas.openxmlformats.org/drawingml/2006/main" flipV="1">
          <a:off x="3218773" y="705049"/>
          <a:ext cx="1076064" cy="64377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0.55088</cdr:x>
      <cdr:y>0.17349</cdr:y>
    </cdr:from>
    <cdr:to>
      <cdr:x>0.68432</cdr:x>
      <cdr:y>0.18132</cdr:y>
    </cdr:to>
    <cdr:cxnSp macro="">
      <cdr:nvCxnSpPr>
        <cdr:cNvPr id="15" name="Прямая соединительная линия 14"/>
        <cdr:cNvCxnSpPr>
          <a:stCxn xmlns:a="http://schemas.openxmlformats.org/drawingml/2006/main" id="4" idx="3"/>
          <a:endCxn xmlns:a="http://schemas.openxmlformats.org/drawingml/2006/main" id="5" idx="3"/>
        </cdr:cNvCxnSpPr>
      </cdr:nvCxnSpPr>
      <cdr:spPr>
        <a:xfrm xmlns:a="http://schemas.openxmlformats.org/drawingml/2006/main" flipV="1">
          <a:off x="4442828" y="674587"/>
          <a:ext cx="1076145" cy="30462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0.35396</cdr:x>
      <cdr:y>0.06944</cdr:y>
    </cdr:from>
    <cdr:to>
      <cdr:x>0.44369</cdr:x>
      <cdr:y>0.15693</cdr:y>
    </cdr:to>
    <cdr:sp macro="" textlink="">
      <cdr:nvSpPr>
        <cdr:cNvPr id="22" name="Прямоугольник 21"/>
        <cdr:cNvSpPr/>
      </cdr:nvSpPr>
      <cdr:spPr>
        <a:xfrm xmlns:a="http://schemas.openxmlformats.org/drawingml/2006/main">
          <a:off x="2854677" y="270029"/>
          <a:ext cx="723663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45254,7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0.50575</cdr:x>
      <cdr:y>0.05093</cdr:y>
    </cdr:from>
    <cdr:to>
      <cdr:x>0.59122</cdr:x>
      <cdr:y>0.13842</cdr:y>
    </cdr:to>
    <cdr:sp macro="" textlink="">
      <cdr:nvSpPr>
        <cdr:cNvPr id="23" name="Прямоугольник 22"/>
        <cdr:cNvSpPr/>
      </cdr:nvSpPr>
      <cdr:spPr>
        <a:xfrm xmlns:a="http://schemas.openxmlformats.org/drawingml/2006/main">
          <a:off x="4078813" y="198022"/>
          <a:ext cx="689306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48407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0.65753</cdr:x>
      <cdr:y>0.05093</cdr:y>
    </cdr:from>
    <cdr:to>
      <cdr:x>0.743</cdr:x>
      <cdr:y>0.13842</cdr:y>
    </cdr:to>
    <cdr:sp macro="" textlink="">
      <cdr:nvSpPr>
        <cdr:cNvPr id="24" name="Прямоугольник 23"/>
        <cdr:cNvSpPr/>
      </cdr:nvSpPr>
      <cdr:spPr>
        <a:xfrm xmlns:a="http://schemas.openxmlformats.org/drawingml/2006/main">
          <a:off x="5302949" y="198022"/>
          <a:ext cx="689307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54010,2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0.01353</cdr:y>
    </cdr:from>
    <cdr:to>
      <cdr:x>0.28767</cdr:x>
      <cdr:y>0.09418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-229828" y="60424"/>
          <a:ext cx="1470732" cy="36006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900" b="1" dirty="0" smtClean="0">
              <a:solidFill>
                <a:schemeClr val="tx1"/>
              </a:solidFill>
              <a:latin typeface="Arial Narrow" panose="020B0606020202030204" pitchFamily="34" charset="0"/>
            </a:rPr>
            <a:t>2025 год</a:t>
          </a:r>
          <a:endParaRPr lang="ru-RU" sz="1900" b="1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0.71536</cdr:x>
      <cdr:y>0.01293</cdr:y>
    </cdr:from>
    <cdr:to>
      <cdr:x>1</cdr:x>
      <cdr:y>0.16671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572371" y="27939"/>
          <a:ext cx="1023542" cy="3323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700" b="1" dirty="0" smtClean="0">
              <a:solidFill>
                <a:schemeClr val="tx1"/>
              </a:solidFill>
              <a:latin typeface="Arial Narrow" panose="020B0606020202030204" pitchFamily="34" charset="0"/>
            </a:rPr>
            <a:t>2027год</a:t>
          </a:r>
          <a:endParaRPr lang="ru-RU" sz="1700" b="1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0.39236</cdr:x>
      <cdr:y>0.22521</cdr:y>
    </cdr:from>
    <cdr:to>
      <cdr:x>0.40563</cdr:x>
      <cdr:y>0.25985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192558" y="936104"/>
          <a:ext cx="107976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0.40563</cdr:x>
      <cdr:y>0.22521</cdr:y>
    </cdr:from>
    <cdr:to>
      <cdr:x>0.53838</cdr:x>
      <cdr:y>0.24253</cdr:y>
    </cdr:to>
    <cdr:cxnSp macro="">
      <cdr:nvCxnSpPr>
        <cdr:cNvPr id="14" name="Прямая соединительная линия 13"/>
        <cdr:cNvCxnSpPr>
          <a:stCxn xmlns:a="http://schemas.openxmlformats.org/drawingml/2006/main" id="4" idx="3"/>
          <a:endCxn xmlns:a="http://schemas.openxmlformats.org/drawingml/2006/main" id="13" idx="1"/>
        </cdr:cNvCxnSpPr>
      </cdr:nvCxnSpPr>
      <cdr:spPr>
        <a:xfrm xmlns:a="http://schemas.openxmlformats.org/drawingml/2006/main" flipV="1">
          <a:off x="3300534" y="936096"/>
          <a:ext cx="1080191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0.55165</cdr:x>
      <cdr:y>0.20788</cdr:y>
    </cdr:from>
    <cdr:to>
      <cdr:x>0.70238</cdr:x>
      <cdr:y>0.22521</cdr:y>
    </cdr:to>
    <cdr:cxnSp macro="">
      <cdr:nvCxnSpPr>
        <cdr:cNvPr id="19" name="Прямая соединительная линия 18"/>
        <cdr:cNvCxnSpPr>
          <a:stCxn xmlns:a="http://schemas.openxmlformats.org/drawingml/2006/main" id="13" idx="3"/>
          <a:endCxn xmlns:a="http://schemas.openxmlformats.org/drawingml/2006/main" id="15" idx="3"/>
        </cdr:cNvCxnSpPr>
      </cdr:nvCxnSpPr>
      <cdr:spPr>
        <a:xfrm xmlns:a="http://schemas.openxmlformats.org/drawingml/2006/main" flipV="1">
          <a:off x="4488702" y="864088"/>
          <a:ext cx="1226471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0.34513</cdr:x>
      <cdr:y>0.12694</cdr:y>
    </cdr:from>
    <cdr:to>
      <cdr:x>0.45132</cdr:x>
      <cdr:y>0.20942</cdr:y>
    </cdr:to>
    <cdr:sp macro="" textlink="">
      <cdr:nvSpPr>
        <cdr:cNvPr id="47" name="Прямоугольник 46"/>
        <cdr:cNvSpPr/>
      </cdr:nvSpPr>
      <cdr:spPr>
        <a:xfrm xmlns:a="http://schemas.openxmlformats.org/drawingml/2006/main">
          <a:off x="2808290" y="527640"/>
          <a:ext cx="864058" cy="342837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273,5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0.49855</cdr:x>
      <cdr:y>0.10394</cdr:y>
    </cdr:from>
    <cdr:to>
      <cdr:x>0.60474</cdr:x>
      <cdr:y>0.24463</cdr:y>
    </cdr:to>
    <cdr:sp macro="" textlink="">
      <cdr:nvSpPr>
        <cdr:cNvPr id="48" name="Прямоугольник 47"/>
        <cdr:cNvSpPr/>
      </cdr:nvSpPr>
      <cdr:spPr>
        <a:xfrm xmlns:a="http://schemas.openxmlformats.org/drawingml/2006/main">
          <a:off x="4056653" y="432038"/>
          <a:ext cx="864058" cy="584775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250,1</a:t>
          </a:r>
          <a:endParaRPr lang="ru-RU" sz="1600" b="1" dirty="0" smtClean="0">
            <a:latin typeface="Arial Narrow" panose="020B0606020202030204" pitchFamily="34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0.64899</cdr:x>
      <cdr:y>0.08662</cdr:y>
    </cdr:from>
    <cdr:to>
      <cdr:x>0.75518</cdr:x>
      <cdr:y>0.16911</cdr:y>
    </cdr:to>
    <cdr:sp macro="" textlink="">
      <cdr:nvSpPr>
        <cdr:cNvPr id="49" name="Прямоугольник 48"/>
        <cdr:cNvSpPr/>
      </cdr:nvSpPr>
      <cdr:spPr>
        <a:xfrm xmlns:a="http://schemas.openxmlformats.org/drawingml/2006/main">
          <a:off x="5280790" y="360040"/>
          <a:ext cx="864058" cy="342879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256,7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0.53838</cdr:x>
      <cdr:y>0.20788</cdr:y>
    </cdr:from>
    <cdr:to>
      <cdr:x>0.55165</cdr:x>
      <cdr:y>0.24253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4380725" y="864096"/>
          <a:ext cx="107977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0.68911</cdr:x>
      <cdr:y>0.19056</cdr:y>
    </cdr:from>
    <cdr:to>
      <cdr:x>0.70238</cdr:x>
      <cdr:y>0.2252</cdr:y>
    </cdr:to>
    <cdr:sp macro="" textlink="">
      <cdr:nvSpPr>
        <cdr:cNvPr id="15" name="Прямоугольник 14"/>
        <cdr:cNvSpPr/>
      </cdr:nvSpPr>
      <cdr:spPr>
        <a:xfrm xmlns:a="http://schemas.openxmlformats.org/drawingml/2006/main">
          <a:off x="5607196" y="792088"/>
          <a:ext cx="107977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0.2397</cdr:x>
      <cdr:y>0.20788</cdr:y>
    </cdr:from>
    <cdr:to>
      <cdr:x>0.39236</cdr:x>
      <cdr:y>0.24253</cdr:y>
    </cdr:to>
    <cdr:cxnSp macro="">
      <cdr:nvCxnSpPr>
        <cdr:cNvPr id="9" name="Прямая соединительная линия 8"/>
        <cdr:cNvCxnSpPr>
          <a:stCxn xmlns:a="http://schemas.openxmlformats.org/drawingml/2006/main" id="7" idx="2"/>
          <a:endCxn xmlns:a="http://schemas.openxmlformats.org/drawingml/2006/main" id="4" idx="1"/>
        </cdr:cNvCxnSpPr>
      </cdr:nvCxnSpPr>
      <cdr:spPr>
        <a:xfrm xmlns:a="http://schemas.openxmlformats.org/drawingml/2006/main">
          <a:off x="1950403" y="864079"/>
          <a:ext cx="1242155" cy="144025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0.18882</cdr:x>
      <cdr:y>0.06929</cdr:y>
    </cdr:from>
    <cdr:to>
      <cdr:x>0.295</cdr:x>
      <cdr:y>0.15173</cdr:y>
    </cdr:to>
    <cdr:sp macro="" textlink="">
      <cdr:nvSpPr>
        <cdr:cNvPr id="25" name="Прямоугольник 24"/>
        <cdr:cNvSpPr/>
      </cdr:nvSpPr>
      <cdr:spPr>
        <a:xfrm xmlns:a="http://schemas.openxmlformats.org/drawingml/2006/main">
          <a:off x="1536374" y="288032"/>
          <a:ext cx="863977" cy="34267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260,9</a:t>
          </a:r>
        </a:p>
        <a:p xmlns:a="http://schemas.openxmlformats.org/drawingml/2006/main"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0.23306</cdr:x>
      <cdr:y>0.17324</cdr:y>
    </cdr:from>
    <cdr:to>
      <cdr:x>0.24633</cdr:x>
      <cdr:y>0.20788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896414" y="720079"/>
          <a:ext cx="107977" cy="14400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0.58108</cdr:x>
      <cdr:y>0.03909</cdr:y>
    </cdr:from>
    <cdr:to>
      <cdr:x>0.84427</cdr:x>
      <cdr:y>0.13055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96338" y="170999"/>
          <a:ext cx="1402432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atin typeface="Arial Narrow" panose="020B0606020202030204" pitchFamily="34" charset="0"/>
            </a:rPr>
            <a:t>   2027 год</a:t>
          </a:r>
          <a:endParaRPr lang="ru-RU" sz="200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0.21748</cdr:x>
      <cdr:y>0.58357</cdr:y>
    </cdr:from>
    <cdr:to>
      <cdr:x>0.32083</cdr:x>
      <cdr:y>0.68574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28192" y="2160238"/>
          <a:ext cx="821273" cy="37820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28575">
          <a:solidFill>
            <a:srgbClr val="0070C0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 anchorCtr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ct val="80000"/>
            </a:lnSpc>
          </a:pPr>
          <a:r>
            <a:rPr lang="ru-RU" sz="1350" b="1" dirty="0" smtClean="0">
              <a:latin typeface="Arial Narrow" panose="020B0606020202030204" pitchFamily="34" charset="0"/>
            </a:rPr>
            <a:t>70%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0.15405</cdr:x>
      <cdr:y>0.93372</cdr:y>
    </cdr:from>
    <cdr:to>
      <cdr:x>0.21594</cdr:x>
      <cdr:y>0.9629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224136" y="3456384"/>
          <a:ext cx="491811" cy="108017"/>
        </a:xfrm>
        <a:prstGeom xmlns:a="http://schemas.openxmlformats.org/drawingml/2006/main" prst="rect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0.22654</cdr:x>
      <cdr:y>0.91426</cdr:y>
    </cdr:from>
    <cdr:to>
      <cdr:x>0.98771</cdr:x>
      <cdr:y>0.99207</cdr:y>
    </cdr:to>
    <cdr:sp macro="" textlink="">
      <cdr:nvSpPr>
        <cdr:cNvPr id="4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1800200" y="3384376"/>
          <a:ext cx="604867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25000" lnSpcReduction="20000"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>
            <a:lnSpc>
              <a:spcPct val="170000"/>
            </a:lnSpc>
          </a:pPr>
          <a:r>
            <a:rPr lang="ru-RU" sz="2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2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48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lvl="0" algn="l">
            <a:lnSpc>
              <a:spcPct val="90000"/>
            </a:lnSpc>
            <a:spcBef>
              <a:spcPts val="0"/>
            </a:spcBef>
          </a:pPr>
          <a:r>
            <a:rPr lang="ru-RU" sz="5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Фонд оплаты труда работников социальной сферы</a:t>
          </a:r>
          <a:endParaRPr lang="ru-RU" sz="5600" b="1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l"/>
          <a:endParaRPr lang="ru-RU" sz="48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4800" dirty="0" smtClean="0"/>
            <a:t/>
          </a:r>
          <a:br>
            <a:rPr lang="ru-RU" sz="4800" dirty="0" smtClean="0"/>
          </a:br>
          <a:endParaRPr lang="ru-RU" sz="48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0.24376</cdr:x>
      <cdr:y>0.29636</cdr:y>
    </cdr:from>
    <cdr:to>
      <cdr:x>0.44338</cdr:x>
      <cdr:y>0.46015</cdr:y>
    </cdr:to>
    <cdr:sp macro="" textlink="">
      <cdr:nvSpPr>
        <cdr:cNvPr id="2" name="Выгнутая вверх стрелка 1"/>
        <cdr:cNvSpPr/>
      </cdr:nvSpPr>
      <cdr:spPr>
        <a:xfrm xmlns:a="http://schemas.openxmlformats.org/drawingml/2006/main">
          <a:off x="1597287" y="730910"/>
          <a:ext cx="1308063" cy="403951"/>
        </a:xfrm>
        <a:prstGeom xmlns:a="http://schemas.openxmlformats.org/drawingml/2006/main" prst="curvedDownArrow">
          <a:avLst>
            <a:gd name="adj1" fmla="val 16274"/>
            <a:gd name="adj2" fmla="val 50704"/>
            <a:gd name="adj3" fmla="val 59684"/>
          </a:avLst>
        </a:prstGeom>
        <a:solidFill xmlns:a="http://schemas.openxmlformats.org/drawingml/2006/main">
          <a:srgbClr val="C00000"/>
        </a:solidFill>
        <a:ln xmlns:a="http://schemas.openxmlformats.org/drawingml/2006/main" w="1270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13FCB-FC37-4CDF-8C00-AC4AF914E73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6E8F5-F0D4-4A0C-8DCB-8A1B3A7C7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2452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1292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279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162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88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9AC29-AB6D-49B7-80F7-CBDA055757A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27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00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519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880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9430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7950" y="739775"/>
            <a:ext cx="65817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B69A20-E974-4E38-9D90-E0E7400CD87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0361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046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38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358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77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695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38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7149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08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607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84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9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34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54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87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403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35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826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052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410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719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98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025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23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73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31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69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67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79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4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53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13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42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55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84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265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719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16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31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726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218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997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028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49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59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29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64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26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883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89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4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23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60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007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20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08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41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57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176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41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696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25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737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68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4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5874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199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09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05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6707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72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06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421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04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02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7720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55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097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58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06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746743"/>
      </p:ext>
    </p:extLst>
  </p:cSld>
  <p:clrMapOvr>
    <a:masterClrMapping/>
  </p:clrMapOvr>
  <p:transition spd="med"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68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24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542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064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63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8964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993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929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024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654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5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97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21115"/>
      </p:ext>
    </p:extLst>
  </p:cSld>
  <p:clrMapOvr>
    <a:masterClrMapping/>
  </p:clrMapOvr>
  <p:transition spd="med"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314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505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604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14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6662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6195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460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497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698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5660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12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6390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953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680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1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701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20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301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663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206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07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12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722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846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33776"/>
      </p:ext>
    </p:extLst>
  </p:cSld>
  <p:clrMapOvr>
    <a:masterClrMapping/>
  </p:clrMapOvr>
  <p:transition spd="med">
    <p:zo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08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56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164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36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59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87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9424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62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939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398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793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054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618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751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605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829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145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118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419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777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565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04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71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938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48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80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310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8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3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178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5161B-792F-4095-A864-8C4B20219D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83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5161B-792F-4095-A864-8C4B20219D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852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4.xml"/><Relationship Id="rId1" Type="http://schemas.openxmlformats.org/officeDocument/2006/relationships/vmlDrawing" Target="../drawings/vmlDrawing1.vml"/><Relationship Id="rId5" Type="http://schemas.openxmlformats.org/officeDocument/2006/relationships/chart" Target="../charts/chart14.xml"/><Relationship Id="rId4" Type="http://schemas.openxmlformats.org/officeDocument/2006/relationships/oleObject" Target="../embeddings/_____Microsoft_Office_Excel_97-20031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19.xml"/><Relationship Id="rId4" Type="http://schemas.openxmlformats.org/officeDocument/2006/relationships/chart" Target="../charts/char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4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Data" Target="../diagrams/data7.xml"/><Relationship Id="rId7" Type="http://schemas.openxmlformats.org/officeDocument/2006/relationships/chart" Target="../charts/chart2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microsoft.com/office/2007/relationships/diagramDrawing" Target="../diagrams/drawing8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8.xml"/><Relationship Id="rId7" Type="http://schemas.openxmlformats.org/officeDocument/2006/relationships/chart" Target="../charts/chart2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microsoft.com/office/2007/relationships/diagramDrawing" Target="../diagrams/drawing10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9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microsoft.com/office/2007/relationships/diagramDrawing" Target="../diagrams/drawing15.xml"/><Relationship Id="rId4" Type="http://schemas.openxmlformats.org/officeDocument/2006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10.xml"/><Relationship Id="rId7" Type="http://schemas.openxmlformats.org/officeDocument/2006/relationships/chart" Target="../charts/chart2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10" Type="http://schemas.microsoft.com/office/2007/relationships/diagramDrawing" Target="../diagrams/drawing18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0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diagramColors" Target="../diagrams/colors5.xml"/><Relationship Id="rId18" Type="http://schemas.microsoft.com/office/2007/relationships/diagramDrawing" Target="../diagrams/drawing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12" Type="http://schemas.openxmlformats.org/officeDocument/2006/relationships/diagramQuickStyle" Target="../diagrams/quickStyle5.xml"/><Relationship Id="rId1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34.xml"/><Relationship Id="rId6" Type="http://schemas.openxmlformats.org/officeDocument/2006/relationships/diagramData" Target="../diagrams/data4.xml"/><Relationship Id="rId11" Type="http://schemas.openxmlformats.org/officeDocument/2006/relationships/diagramLayout" Target="../diagrams/layout5.xml"/><Relationship Id="rId5" Type="http://schemas.openxmlformats.org/officeDocument/2006/relationships/diagramColors" Target="../diagrams/colors3.xml"/><Relationship Id="rId10" Type="http://schemas.openxmlformats.org/officeDocument/2006/relationships/diagramData" Target="../diagrams/data5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diagramData" Target="../diagrams/data6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diagramColors" Target="../diagrams/colors6.xml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960277" y="185145"/>
            <a:ext cx="7255061" cy="95784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«БЮДЖЕТ ДЛЯ ГРАЖДАН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» к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решения О бюджете </a:t>
            </a:r>
            <a:r>
              <a:rPr lang="ru-RU" sz="2400" b="1" u="sng" dirty="0" err="1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Ельниковского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муниципального района на 2025 и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плановый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период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2027-2028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годов </a:t>
            </a:r>
          </a:p>
        </p:txBody>
      </p:sp>
      <p:pic>
        <p:nvPicPr>
          <p:cNvPr id="35842" name="Picture 2" descr="http://u09.komandirovka.bz/upload/iblock/180/180a283cb23017ef1835e76da3f777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23" y="1285866"/>
            <a:ext cx="9112777" cy="3738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06686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H="1">
            <a:off x="539750" y="1653779"/>
            <a:ext cx="64787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9750" y="3813572"/>
            <a:ext cx="647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9750" y="2733675"/>
            <a:ext cx="647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/>
          <p:cNvSpPr txBox="1">
            <a:spLocks/>
          </p:cNvSpPr>
          <p:nvPr/>
        </p:nvSpPr>
        <p:spPr>
          <a:xfrm>
            <a:off x="163415" y="123478"/>
            <a:ext cx="8856663" cy="442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300" cap="all" dirty="0" smtClean="0">
                <a:ln w="0">
                  <a:noFill/>
                </a:ln>
                <a:solidFill>
                  <a:prstClr val="black"/>
                </a:solidFill>
                <a:latin typeface="Arial Narrow" panose="020B0606020202030204" pitchFamily="34" charset="0"/>
              </a:rPr>
              <a:t>ОСНОВНЫЕ ХАРАКТЕРИСТИКИ БЮДЖЕТА ЕЛЬНИКОВСКОГО РАЙОНА</a:t>
            </a:r>
            <a:endParaRPr lang="ru-RU" sz="2300" dirty="0">
              <a:ln w="0">
                <a:noFill/>
              </a:ln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86810151"/>
              </p:ext>
            </p:extLst>
          </p:nvPr>
        </p:nvGraphicFramePr>
        <p:xfrm>
          <a:off x="571472" y="1214428"/>
          <a:ext cx="6047780" cy="378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7868694" y="566123"/>
            <a:ext cx="11513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rPr>
              <a:t>млн. </a:t>
            </a:r>
            <a:r>
              <a:rPr lang="ru-RU" alt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rPr>
              <a:t>рублей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200" y="2193727"/>
            <a:ext cx="107989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-26987" y="3246835"/>
            <a:ext cx="11334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171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4701950"/>
              </p:ext>
            </p:extLst>
          </p:nvPr>
        </p:nvGraphicFramePr>
        <p:xfrm>
          <a:off x="395537" y="555526"/>
          <a:ext cx="8568953" cy="4249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864096"/>
                <a:gridCol w="864096"/>
                <a:gridCol w="864096"/>
                <a:gridCol w="864097"/>
              </a:tblGrid>
              <a:tr h="6196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cap="all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Вид</a:t>
                      </a:r>
                      <a:r>
                        <a:rPr lang="ru-RU" sz="1200" cap="all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налога</a:t>
                      </a:r>
                      <a:endParaRPr lang="ru-RU" sz="1200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2024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2025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2026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2027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all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1200" b="1" cap="all" baseline="0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доходы</a:t>
                      </a:r>
                      <a:endParaRPr lang="ru-RU" sz="1200" b="1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ru-RU" sz="1200" b="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Налог на доходы</a:t>
                      </a:r>
                      <a:r>
                        <a:rPr lang="ru-RU" sz="1200" b="0" kern="1200" cap="none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 физических лиц (НДФЛ)</a:t>
                      </a:r>
                      <a:endParaRPr lang="ru-RU" sz="1200" b="0" cap="none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22684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27778,1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30261,3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32349,4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8485,7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9619,7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9964,5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13279,5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2411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baseline="0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Налоги на совокупный доход (ЕНВД, ЕСН)</a:t>
                      </a:r>
                      <a:endParaRPr lang="ru-RU" sz="1200" b="0" cap="none" baseline="0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5520,8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6809,6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7092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7248,5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cap="none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cap="none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 cap="none" normalizeH="0" baseline="0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200" b="0" i="0" cap="none" normalizeH="0" baseline="0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1047,6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1047,3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1089,2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1132,8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all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Неналоговые</a:t>
                      </a:r>
                      <a:r>
                        <a:rPr lang="ru-RU" sz="1200" b="1" cap="all" baseline="0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доходы</a:t>
                      </a:r>
                      <a:endParaRPr lang="ru-RU" sz="1200" b="1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7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782,8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732,8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762,1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792,6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055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121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786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817,4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850,1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513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455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473,2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492,1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24647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1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Arial Narrow" panose="020B0606020202030204" pitchFamily="34" charset="0"/>
                        </a:rPr>
                        <a:t>39229,9</a:t>
                      </a:r>
                      <a:endParaRPr lang="ru-RU" sz="1200" b="1" i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latin typeface="Arial Cyr"/>
                        </a:rPr>
                        <a:t>47323,5</a:t>
                      </a:r>
                      <a:endParaRPr lang="ru-RU" sz="1000" b="1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latin typeface="Arial Cyr"/>
                        </a:rPr>
                        <a:t>50556,7</a:t>
                      </a:r>
                      <a:endParaRPr lang="ru-RU" sz="1000" b="1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latin typeface="Arial Cyr"/>
                        </a:rPr>
                        <a:t>56244,1</a:t>
                      </a:r>
                      <a:endParaRPr lang="ru-RU" sz="1000" b="1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100392" y="295108"/>
            <a:ext cx="104360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млн.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55576" y="81633"/>
            <a:ext cx="7848600" cy="329877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И НЕНАЛОГОВЫЕ ДОХОДЫ БЮДЖЕТА ЕЛЬНИКОВСКОГО МУНИЦИПАЛЬНОГО 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252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74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ПОСТУПЛЕНИЙ НАЛОГОВЫХ И НЕНАЛОГОВЫХ ДОХОДОВ 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26884952"/>
              </p:ext>
            </p:extLst>
          </p:nvPr>
        </p:nvGraphicFramePr>
        <p:xfrm>
          <a:off x="565195" y="789552"/>
          <a:ext cx="806489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410132" y="573528"/>
            <a:ext cx="1440160" cy="162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тыс.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30170" y="4894008"/>
            <a:ext cx="4723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11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4112" y="1229681"/>
            <a:ext cx="723663" cy="3401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b="1" dirty="0" smtClean="0">
                <a:latin typeface="Arial Narrow" panose="020B0606020202030204" pitchFamily="34" charset="0"/>
              </a:rPr>
              <a:t>37738,1</a:t>
            </a:r>
            <a:endParaRPr lang="ru-RU" sz="1350" b="1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3787" y="1634766"/>
            <a:ext cx="148072" cy="1896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561859" y="1570408"/>
            <a:ext cx="1076064" cy="12871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8134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195486"/>
            <a:ext cx="7920881" cy="270030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ДОЛЯ </a:t>
            </a:r>
            <a:r>
              <a:rPr lang="ru-RU" sz="20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налоговых и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НЕНАЛОГОВЫХ ДОХОДОВ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 В ОБЩИХ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ДОХОДАХ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ПО ГОДАМ</a:t>
            </a:r>
          </a:p>
        </p:txBody>
      </p:sp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40846221"/>
              </p:ext>
            </p:extLst>
          </p:nvPr>
        </p:nvGraphicFramePr>
        <p:xfrm>
          <a:off x="5652120" y="699542"/>
          <a:ext cx="3240360" cy="2034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2564512"/>
              </p:ext>
            </p:extLst>
          </p:nvPr>
        </p:nvGraphicFramePr>
        <p:xfrm>
          <a:off x="467544" y="735547"/>
          <a:ext cx="486054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76095816"/>
              </p:ext>
            </p:extLst>
          </p:nvPr>
        </p:nvGraphicFramePr>
        <p:xfrm>
          <a:off x="5652120" y="2895786"/>
          <a:ext cx="3240360" cy="2124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868144" y="699543"/>
            <a:ext cx="2880320" cy="3949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2025 ГОД – 47,3 млн. руб.</a:t>
            </a:r>
            <a:endParaRPr lang="ru-RU" sz="1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2895787"/>
            <a:ext cx="2376264" cy="304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2026 ГОД – 50,6 млн. руб.</a:t>
            </a:r>
            <a:endParaRPr lang="ru-RU" sz="1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846820"/>
            <a:ext cx="3816424" cy="304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2024 ГОД – 39,2 Млн. руб.</a:t>
            </a:r>
            <a:endParaRPr lang="ru-RU" sz="2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12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705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01660" y="1221600"/>
          <a:ext cx="2444080" cy="1860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/>
          </p:nvPr>
        </p:nvGraphicFramePr>
        <p:xfrm>
          <a:off x="3413284" y="897564"/>
          <a:ext cx="2444080" cy="1350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76967583"/>
              </p:ext>
            </p:extLst>
          </p:nvPr>
        </p:nvGraphicFramePr>
        <p:xfrm>
          <a:off x="229828" y="550595"/>
          <a:ext cx="511256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6" name="Соединительная линия уступом 15"/>
          <p:cNvCxnSpPr/>
          <p:nvPr/>
        </p:nvCxnSpPr>
        <p:spPr>
          <a:xfrm rot="5400000">
            <a:off x="1302255" y="2923586"/>
            <a:ext cx="58775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487485" y="123478"/>
            <a:ext cx="8116963" cy="2880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СОБСТВЕННЫХ ДОХОДОВ БЮДЖЕТА РАЙОНА</a:t>
            </a:r>
          </a:p>
          <a:p>
            <a:pPr>
              <a:lnSpc>
                <a:spcPct val="120000"/>
              </a:lnSpc>
            </a:pPr>
            <a:endParaRPr lang="ru-RU" sz="8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026258" y="4029912"/>
            <a:ext cx="3519709" cy="806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prstClr val="black"/>
                </a:solidFill>
              </a:rPr>
              <a:t/>
            </a:r>
            <a:br>
              <a:rPr lang="ru-RU" sz="4800" dirty="0" smtClean="0">
                <a:solidFill>
                  <a:prstClr val="black"/>
                </a:solidFill>
              </a:rPr>
            </a:br>
            <a:endParaRPr lang="ru-RU" sz="4800" dirty="0">
              <a:solidFill>
                <a:prstClr val="black"/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604449" y="4894008"/>
            <a:ext cx="497994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13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9922802"/>
              </p:ext>
            </p:extLst>
          </p:nvPr>
        </p:nvGraphicFramePr>
        <p:xfrm>
          <a:off x="5436096" y="465516"/>
          <a:ext cx="3600400" cy="217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90979982"/>
              </p:ext>
            </p:extLst>
          </p:nvPr>
        </p:nvGraphicFramePr>
        <p:xfrm>
          <a:off x="5436096" y="2715766"/>
          <a:ext cx="3595913" cy="2160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956376" y="483518"/>
            <a:ext cx="1080120" cy="306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2026 год</a:t>
            </a:r>
            <a:endParaRPr lang="ru-RU" sz="17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16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1470"/>
            <a:ext cx="8640960" cy="368371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ПОСТУПЛЕНИЙ ДОХОДОВ БЮДЖЕТА РАЙОННА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89124308"/>
              </p:ext>
            </p:extLst>
          </p:nvPr>
        </p:nvGraphicFramePr>
        <p:xfrm>
          <a:off x="611560" y="637239"/>
          <a:ext cx="8208912" cy="3986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96336" y="411510"/>
            <a:ext cx="122413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14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86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5076056" y="249492"/>
            <a:ext cx="1118494" cy="21602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443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15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xmlns="" val="442257644"/>
              </p:ext>
            </p:extLst>
          </p:nvPr>
        </p:nvGraphicFramePr>
        <p:xfrm>
          <a:off x="587354" y="627534"/>
          <a:ext cx="8136904" cy="4156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Заголовок 1"/>
          <p:cNvSpPr txBox="1">
            <a:spLocks/>
          </p:cNvSpPr>
          <p:nvPr/>
        </p:nvSpPr>
        <p:spPr>
          <a:xfrm>
            <a:off x="1043608" y="87480"/>
            <a:ext cx="6984776" cy="27002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ДИНАМИКА РАСХОДОВ БЮДЖЕТА РАЙОНА</a:t>
            </a:r>
            <a:endParaRPr lang="ru-RU" sz="2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06020" y="306193"/>
            <a:ext cx="994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70411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</p:transition>
    </mc:Choice>
    <mc:Fallback>
      <p:transition spd="slow" advClick="0" advTm="1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5076056" y="249492"/>
            <a:ext cx="1118494" cy="21602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46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16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xmlns="" val="187849762"/>
              </p:ext>
            </p:extLst>
          </p:nvPr>
        </p:nvGraphicFramePr>
        <p:xfrm>
          <a:off x="467544" y="915566"/>
          <a:ext cx="8256714" cy="3868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Заголовок 1"/>
          <p:cNvSpPr txBox="1">
            <a:spLocks/>
          </p:cNvSpPr>
          <p:nvPr/>
        </p:nvSpPr>
        <p:spPr>
          <a:xfrm>
            <a:off x="1043608" y="87480"/>
            <a:ext cx="6984776" cy="27002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ДИНАМИКА РАСХОДОВ БЮДЖЕТА РАЙОНА 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(без учета межбюджетных трансфертов)</a:t>
            </a:r>
            <a:endParaRPr lang="ru-RU" sz="2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68344" y="555526"/>
            <a:ext cx="994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4932040" y="1491630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3635896" y="1635646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трелка вправо с вырезом 23"/>
          <p:cNvSpPr/>
          <p:nvPr/>
        </p:nvSpPr>
        <p:spPr>
          <a:xfrm>
            <a:off x="2310056" y="1856586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1952708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120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76056" y="1563638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112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79912" y="1707654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106,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625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</p:transition>
    </mc:Choice>
    <mc:Fallback>
      <p:transition spd="slow" advClick="0" advTm="1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Объект 5"/>
          <p:cNvGraphicFramePr>
            <a:graphicFrameLocks noGrp="1"/>
          </p:cNvGraphicFramePr>
          <p:nvPr>
            <p:ph sz="half" idx="1"/>
          </p:nvPr>
        </p:nvGraphicFramePr>
        <p:xfrm>
          <a:off x="750888" y="1183482"/>
          <a:ext cx="2546350" cy="1937147"/>
        </p:xfrm>
        <a:graphic>
          <a:graphicData uri="http://schemas.openxmlformats.org/presentationml/2006/ole">
            <p:oleObj spid="_x0000_s3288" name="Chart" r:id="rId4" imgW="2548349" imgH="2591025" progId="Excel.Sheet.8">
              <p:embed/>
            </p:oleObj>
          </a:graphicData>
        </a:graphic>
      </p:graphicFrame>
      <p:cxnSp>
        <p:nvCxnSpPr>
          <p:cNvPr id="16" name="Соединительная линия уступом 15"/>
          <p:cNvCxnSpPr/>
          <p:nvPr/>
        </p:nvCxnSpPr>
        <p:spPr>
          <a:xfrm rot="5400000">
            <a:off x="1302148" y="2923779"/>
            <a:ext cx="59531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84266" y="195486"/>
            <a:ext cx="9036050" cy="409575"/>
          </a:xfrm>
          <a:prstGeom prst="rect">
            <a:avLst/>
          </a:prstGeom>
          <a:noFill/>
        </p:spPr>
        <p:txBody>
          <a:bodyPr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endParaRPr lang="ru-RU" sz="8000" b="1" dirty="0" smtClean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РАСХОДЫ </a:t>
            </a:r>
            <a:r>
              <a:rPr lang="ru-RU" sz="8000" b="1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РАЙОНА НА РЕАЛИЗАЦИЮ МУНИЦИПАЛЬНЫХ ПРОГРАММ     в 2025</a:t>
            </a:r>
          </a:p>
          <a:p>
            <a:pPr>
              <a:lnSpc>
                <a:spcPct val="120000"/>
              </a:lnSpc>
              <a:defRPr/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году</a:t>
            </a:r>
          </a:p>
          <a:p>
            <a:pPr>
              <a:lnSpc>
                <a:spcPct val="120000"/>
              </a:lnSpc>
              <a:defRPr/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</a:br>
            <a:endParaRPr lang="ru-RU" sz="8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515966"/>
            <a:ext cx="7992888" cy="523220"/>
          </a:xfrm>
          <a:prstGeom prst="rect">
            <a:avLst/>
          </a:prstGeom>
          <a:solidFill>
            <a:srgbClr val="8EB4E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Объем финансового обеспечения расходов, направленных на реализацию основных мероприятий в рамках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программ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,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составляет114 МЛН РУБ или 90 </a:t>
            </a: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 Narrow" panose="020B0606020202030204" pitchFamily="34" charset="0"/>
              </a:rPr>
              <a:t>%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 всех расходов бюджета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района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380312" y="627534"/>
            <a:ext cx="1079500" cy="216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млн. рублей</a:t>
            </a: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0981350"/>
              </p:ext>
            </p:extLst>
          </p:nvPr>
        </p:nvGraphicFramePr>
        <p:xfrm>
          <a:off x="827584" y="843558"/>
          <a:ext cx="770485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17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76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1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7474"/>
            <a:ext cx="7056784" cy="270030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4211579946"/>
              </p:ext>
            </p:extLst>
          </p:nvPr>
        </p:nvGraphicFramePr>
        <p:xfrm>
          <a:off x="251520" y="519522"/>
          <a:ext cx="5328592" cy="4374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265229886"/>
              </p:ext>
            </p:extLst>
          </p:nvPr>
        </p:nvGraphicFramePr>
        <p:xfrm>
          <a:off x="5724128" y="519522"/>
          <a:ext cx="3240360" cy="1998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332719593"/>
              </p:ext>
            </p:extLst>
          </p:nvPr>
        </p:nvGraphicFramePr>
        <p:xfrm>
          <a:off x="5724128" y="2712310"/>
          <a:ext cx="3240360" cy="217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8604469" y="4894008"/>
            <a:ext cx="5395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18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76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411510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atin typeface="Arial Narrow" panose="020B0606020202030204" pitchFamily="34" charset="0"/>
              </a:rPr>
              <a:t>ЧТО ТАКОЕ </a:t>
            </a:r>
            <a:r>
              <a:rPr lang="ru-RU" sz="2400" b="1" cap="all" dirty="0" smtClean="0">
                <a:latin typeface="Arial Narrow" panose="020B0606020202030204" pitchFamily="34" charset="0"/>
              </a:rPr>
              <a:t>муниципальный БЮДЖЕТ</a:t>
            </a:r>
            <a:r>
              <a:rPr lang="ru-RU" sz="2400" b="1" cap="all" dirty="0">
                <a:latin typeface="Arial Narrow" panose="020B0606020202030204" pitchFamily="34" charset="0"/>
              </a:rPr>
              <a:t>?</a:t>
            </a:r>
          </a:p>
        </p:txBody>
      </p:sp>
      <p:sp>
        <p:nvSpPr>
          <p:cNvPr id="3" name="Выгнутая вверх стрелка 2"/>
          <p:cNvSpPr/>
          <p:nvPr/>
        </p:nvSpPr>
        <p:spPr>
          <a:xfrm>
            <a:off x="3011066" y="2188055"/>
            <a:ext cx="6048000" cy="432000"/>
          </a:xfrm>
          <a:prstGeom prst="curvedDownArrow">
            <a:avLst>
              <a:gd name="adj1" fmla="val 28402"/>
              <a:gd name="adj2" fmla="val 50000"/>
              <a:gd name="adj3" fmla="val 29716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275856" y="1221600"/>
            <a:ext cx="2520000" cy="3078342"/>
            <a:chOff x="2080617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080617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latin typeface="Arial Narrow" panose="020B0606020202030204" pitchFamily="34" charset="0"/>
                </a:rPr>
                <a:t>ДОХОДЫ</a:t>
              </a:r>
              <a:endParaRPr lang="ru-RU" sz="2800" b="1" dirty="0" smtClean="0"/>
            </a:p>
            <a:p>
              <a:pPr algn="ctr">
                <a:lnSpc>
                  <a:spcPct val="80000"/>
                </a:lnSpc>
              </a:pPr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6" name="Скругленный прямоугольник 4"/>
            <p:cNvSpPr/>
            <p:nvPr/>
          </p:nvSpPr>
          <p:spPr>
            <a:xfrm>
              <a:off x="2080617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Скругленный прямоугольник 4"/>
          <p:cNvSpPr/>
          <p:nvPr/>
        </p:nvSpPr>
        <p:spPr>
          <a:xfrm>
            <a:off x="4148679" y="1040608"/>
            <a:ext cx="1626655" cy="9165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1450" tIns="171450" rIns="171450" bIns="171450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500" kern="12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6101916" y="1221600"/>
            <a:ext cx="2718556" cy="3078342"/>
            <a:chOff x="4160490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60490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latin typeface="Arial Narrow" panose="020B0606020202030204" pitchFamily="34" charset="0"/>
                </a:rPr>
                <a:t>РАСХОДЫ </a:t>
              </a:r>
            </a:p>
            <a:p>
              <a:pPr algn="ctr">
                <a:lnSpc>
                  <a:spcPct val="80000"/>
                </a:lnSpc>
              </a:pPr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4160490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22995" y="1221600"/>
            <a:ext cx="2520000" cy="3078342"/>
            <a:chOff x="744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744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rgbClr val="C00000"/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800" b="1" dirty="0" smtClean="0">
                  <a:latin typeface="Arial Narrow" panose="020B0606020202030204" pitchFamily="34" charset="0"/>
                </a:rPr>
                <a:t>БЮДЖЕТ</a:t>
              </a:r>
              <a:endParaRPr lang="ru-RU" sz="28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5" name="Скругленный прямоугольник 4"/>
            <p:cNvSpPr/>
            <p:nvPr/>
          </p:nvSpPr>
          <p:spPr>
            <a:xfrm>
              <a:off x="744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517514" y="1753488"/>
            <a:ext cx="2268000" cy="2425358"/>
          </a:xfrm>
          <a:prstGeom prst="roundRect">
            <a:avLst>
              <a:gd name="adj" fmla="val 10000"/>
            </a:avLst>
          </a:prstGeom>
          <a:solidFill>
            <a:srgbClr val="FFFFDD"/>
          </a:solidFill>
          <a:ln w="31750">
            <a:solidFill>
              <a:srgbClr val="C00000"/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- форма образования и расходования денежных средств, предназначенных для финансового обеспечения задач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функций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рганов местного самоуправления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06344" y="1992625"/>
            <a:ext cx="2259024" cy="2199305"/>
          </a:xfrm>
          <a:prstGeom prst="roundRect">
            <a:avLst>
              <a:gd name="adj" fmla="val 10000"/>
            </a:avLst>
          </a:prstGeom>
          <a:solidFill>
            <a:srgbClr val="FFFFDD"/>
          </a:solidFill>
          <a:ln w="31750"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п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оступающие в бюджет денежные средства (налоги юридических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физических лиц, штрафы, административные платежи и сборы, финансовая помощь)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6210492" y="1992625"/>
            <a:ext cx="2520548" cy="2206314"/>
            <a:chOff x="4434766" y="1264948"/>
            <a:chExt cx="1627712" cy="1189462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434766" y="1264949"/>
              <a:ext cx="1627712" cy="1182309"/>
            </a:xfrm>
            <a:prstGeom prst="roundRect">
              <a:avLst>
                <a:gd name="adj" fmla="val 10000"/>
              </a:avLst>
            </a:prstGeom>
            <a:solidFill>
              <a:srgbClr val="FFFFDD"/>
            </a:solidFill>
            <a:ln w="3175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направляемые из бюджета денежные средства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(финансовое обеспечение социальных обязательств муниципальных учреждений, 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дорожное хозяйство, ЖКХ  и транспорт,  капитальное строительство и др.)</a:t>
              </a:r>
              <a:endParaRPr lang="ru-RU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4598806" y="1264948"/>
              <a:ext cx="1452420" cy="11894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68580" rIns="9144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352857" y="483518"/>
            <a:ext cx="8496944" cy="609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>
                <a:latin typeface="Arial Narrow" panose="020B0606020202030204" pitchFamily="34" charset="0"/>
              </a:rPr>
              <a:t>Слово это заимствовано из Англии, где в старину канцлер казначейства приносил ежегодно в парламент мешок </a:t>
            </a:r>
            <a:r>
              <a:rPr lang="ru-RU" sz="1400" dirty="0" smtClean="0">
                <a:latin typeface="Arial Narrow" panose="020B0606020202030204" pitchFamily="34" charset="0"/>
              </a:rPr>
              <a:t>               с </a:t>
            </a:r>
            <a:r>
              <a:rPr lang="ru-RU" sz="1400" dirty="0">
                <a:latin typeface="Arial Narrow" panose="020B0606020202030204" pitchFamily="34" charset="0"/>
              </a:rPr>
              <a:t>деньгами и произносил речь, которая собственно и называлась старинным </a:t>
            </a:r>
            <a:r>
              <a:rPr lang="ru-RU" sz="1400" dirty="0" smtClean="0">
                <a:latin typeface="Arial Narrow" panose="020B0606020202030204" pitchFamily="34" charset="0"/>
              </a:rPr>
              <a:t>нормандским </a:t>
            </a:r>
            <a:r>
              <a:rPr lang="ru-RU" sz="1400" dirty="0">
                <a:latin typeface="Arial Narrow" panose="020B0606020202030204" pitchFamily="34" charset="0"/>
              </a:rPr>
              <a:t>словом "</a:t>
            </a:r>
            <a:r>
              <a:rPr lang="ru-RU" sz="1400" dirty="0" smtClean="0">
                <a:latin typeface="Arial Narrow" panose="020B0606020202030204" pitchFamily="34" charset="0"/>
              </a:rPr>
              <a:t>B</a:t>
            </a:r>
            <a:r>
              <a:rPr lang="en-US" sz="1400" dirty="0">
                <a:latin typeface="Arial Narrow" panose="020B0606020202030204" pitchFamily="34" charset="0"/>
              </a:rPr>
              <a:t>o</a:t>
            </a:r>
            <a:r>
              <a:rPr lang="ru-RU" sz="1400" dirty="0" smtClean="0">
                <a:latin typeface="Arial Narrow" panose="020B0606020202030204" pitchFamily="34" charset="0"/>
              </a:rPr>
              <a:t>u</a:t>
            </a:r>
            <a:r>
              <a:rPr lang="en-US" sz="1400" dirty="0">
                <a:latin typeface="Arial Narrow" panose="020B0606020202030204" pitchFamily="34" charset="0"/>
              </a:rPr>
              <a:t>g</a:t>
            </a:r>
            <a:r>
              <a:rPr lang="en-US" sz="1400" dirty="0" smtClean="0">
                <a:latin typeface="Arial Narrow" panose="020B0606020202030204" pitchFamily="34" charset="0"/>
              </a:rPr>
              <a:t>ett</a:t>
            </a:r>
            <a:r>
              <a:rPr lang="ru-RU" sz="1400" dirty="0" smtClean="0">
                <a:latin typeface="Arial Narrow" panose="020B0606020202030204" pitchFamily="34" charset="0"/>
              </a:rPr>
              <a:t>e" </a:t>
            </a:r>
          </a:p>
          <a:p>
            <a:pPr algn="ctr">
              <a:lnSpc>
                <a:spcPct val="80000"/>
              </a:lnSpc>
            </a:pPr>
            <a:r>
              <a:rPr lang="ru-RU" sz="1400" dirty="0" smtClean="0">
                <a:latin typeface="Arial Narrow" panose="020B0606020202030204" pitchFamily="34" charset="0"/>
              </a:rPr>
              <a:t>(</a:t>
            </a:r>
            <a:r>
              <a:rPr lang="ru-RU" sz="1400" dirty="0">
                <a:latin typeface="Arial Narrow" panose="020B0606020202030204" pitchFamily="34" charset="0"/>
              </a:rPr>
              <a:t>т.е. кожаный мешок</a:t>
            </a:r>
            <a:r>
              <a:rPr lang="ru-RU" sz="1400" dirty="0" smtClean="0">
                <a:latin typeface="Arial Narrow" panose="020B0606020202030204" pitchFamily="34" charset="0"/>
              </a:rPr>
              <a:t>)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422995" y="4443958"/>
            <a:ext cx="8208909" cy="547136"/>
          </a:xfrm>
          <a:prstGeom prst="round2DiagRect">
            <a:avLst/>
          </a:prstGeom>
          <a:solidFill>
            <a:schemeClr val="bg1"/>
          </a:solidFill>
          <a:ln w="22225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ДЕФИЦИТ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расходов бюджета над его </a:t>
            </a:r>
            <a:r>
              <a:rPr lang="ru-RU" sz="16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доходами</a:t>
            </a:r>
            <a:endParaRPr lang="ru-RU" sz="16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ПРОФИЦИТ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доходов бюджета над его расходами</a:t>
            </a:r>
          </a:p>
        </p:txBody>
      </p:sp>
      <p:sp>
        <p:nvSpPr>
          <p:cNvPr id="7" name="Выгнутая вниз стрелка 6"/>
          <p:cNvSpPr/>
          <p:nvPr/>
        </p:nvSpPr>
        <p:spPr>
          <a:xfrm>
            <a:off x="3011066" y="2750490"/>
            <a:ext cx="6097438" cy="576000"/>
          </a:xfrm>
          <a:prstGeom prst="curvedUpArrow">
            <a:avLst>
              <a:gd name="adj1" fmla="val 25000"/>
              <a:gd name="adj2" fmla="val 50000"/>
              <a:gd name="adj3" fmla="val 2159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06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900978967"/>
              </p:ext>
            </p:extLst>
          </p:nvPr>
        </p:nvGraphicFramePr>
        <p:xfrm>
          <a:off x="2555776" y="897564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73451" y="122737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ДОЛЯ РАСХОДОВ ОТРАСЛЕЙ СОЦИАЛЬНО-КУЛЬТУРНОЙ СФЕРЫ В ОБЩИХ РАСХОДАХ БЮДЖЕТА 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7682" y="4685753"/>
            <a:ext cx="491750" cy="108012"/>
          </a:xfrm>
          <a:prstGeom prst="rect">
            <a:avLst/>
          </a:prstGeom>
          <a:solidFill>
            <a:srgbClr val="72A2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259637" y="4652064"/>
            <a:ext cx="3519709" cy="179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</a:pPr>
            <a:r>
              <a:rPr lang="ru-RU" sz="5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социально-культурной сферы</a:t>
            </a:r>
            <a:endParaRPr lang="ru-RU" sz="5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4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solidFill>
                  <a:prstClr val="black"/>
                </a:solidFill>
              </a:rPr>
              <a:t/>
            </a:r>
            <a:br>
              <a:rPr lang="ru-RU" sz="4800" dirty="0" smtClean="0">
                <a:solidFill>
                  <a:prstClr val="black"/>
                </a:solidFill>
              </a:rPr>
            </a:br>
            <a:endParaRPr lang="ru-RU" sz="4800" dirty="0">
              <a:solidFill>
                <a:prstClr val="black"/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3897694089"/>
              </p:ext>
            </p:extLst>
          </p:nvPr>
        </p:nvGraphicFramePr>
        <p:xfrm>
          <a:off x="4824000" y="2463738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4102539830"/>
              </p:ext>
            </p:extLst>
          </p:nvPr>
        </p:nvGraphicFramePr>
        <p:xfrm>
          <a:off x="323528" y="2463738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8604451" y="4894008"/>
            <a:ext cx="5395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19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335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450" y="261098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cap="all" dirty="0">
                <a:latin typeface="Arial Narrow" panose="020B0606020202030204" pitchFamily="34" charset="0"/>
              </a:rPr>
              <a:t>доля фонда оплаты труда работников социальной сферы в бюджете </a:t>
            </a:r>
            <a:r>
              <a:rPr lang="ru-RU" sz="2000" b="1" cap="all" dirty="0" smtClean="0">
                <a:latin typeface="Arial Narrow" panose="020B0606020202030204" pitchFamily="34" charset="0"/>
              </a:rPr>
              <a:t>РАЙОНА</a:t>
            </a:r>
            <a:endParaRPr lang="ru-RU" sz="2000" b="1" cap="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4084766122"/>
              </p:ext>
            </p:extLst>
          </p:nvPr>
        </p:nvGraphicFramePr>
        <p:xfrm>
          <a:off x="755576" y="1059582"/>
          <a:ext cx="7946523" cy="3701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211960" y="3219822"/>
            <a:ext cx="821240" cy="384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135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70%</a:t>
            </a:r>
            <a:endParaRPr lang="ru-RU" sz="135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3219822"/>
            <a:ext cx="821240" cy="384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135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67%</a:t>
            </a:r>
            <a:endParaRPr lang="ru-RU" sz="135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32443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20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787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568952" cy="504056"/>
          </a:xfrm>
          <a:noFill/>
          <a:ln w="15875"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Расходы бюджета РАЙОНА по отраслям социальной </a:t>
            </a:r>
            <a:r>
              <a:rPr lang="ru-RU" sz="2000" dirty="0">
                <a:latin typeface="Arial Narrow" panose="020B0606020202030204" pitchFamily="34" charset="0"/>
              </a:rPr>
              <a:t>сферы</a:t>
            </a:r>
            <a:r>
              <a:rPr lang="ru-RU" sz="2000" dirty="0" smtClean="0">
                <a:latin typeface="Arial Narrow" panose="020B0606020202030204" pitchFamily="34" charset="0"/>
              </a:rPr>
              <a:t> </a:t>
            </a:r>
            <a:br>
              <a:rPr lang="ru-RU" sz="2000" dirty="0" smtClean="0">
                <a:latin typeface="Arial Narrow" panose="020B0606020202030204" pitchFamily="34" charset="0"/>
              </a:rPr>
            </a:br>
            <a:r>
              <a:rPr lang="ru-RU" sz="2000" dirty="0" smtClean="0">
                <a:latin typeface="Arial Narrow" panose="020B0606020202030204" pitchFamily="34" charset="0"/>
              </a:rPr>
              <a:t/>
            </a:r>
            <a:br>
              <a:rPr lang="ru-RU" sz="2000" dirty="0" smtClean="0">
                <a:latin typeface="Arial Narrow" panose="020B0606020202030204" pitchFamily="34" charset="0"/>
              </a:rPr>
            </a:br>
            <a:endParaRPr lang="ru-RU" sz="2000" cap="small" dirty="0"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302" y="845588"/>
            <a:ext cx="8352928" cy="4169504"/>
          </a:xfrm>
        </p:spPr>
        <p:txBody>
          <a:bodyPr>
            <a:noAutofit/>
          </a:bodyPr>
          <a:lstStyle/>
          <a:p>
            <a:pPr algn="just"/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</a:t>
            </a: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                         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just">
              <a:tabLst>
                <a:tab pos="266700" algn="l"/>
              </a:tabLst>
            </a:pPr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</a:t>
            </a:r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endParaRPr lang="ru-RU" sz="800" dirty="0">
              <a:latin typeface="Arial Narrow" panose="020B060602020203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638493011"/>
              </p:ext>
            </p:extLst>
          </p:nvPr>
        </p:nvGraphicFramePr>
        <p:xfrm>
          <a:off x="395536" y="818928"/>
          <a:ext cx="8352928" cy="4075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23358" y="537810"/>
            <a:ext cx="136815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тыс.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21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759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555526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Муниципальная программа «Развитие образования в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ельниковском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МУНИЦИПАЛЬНОМ РАЙОНЕ на 2016-2026 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236296" y="630806"/>
            <a:ext cx="1008112" cy="255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128472462"/>
              </p:ext>
            </p:extLst>
          </p:nvPr>
        </p:nvGraphicFramePr>
        <p:xfrm>
          <a:off x="1475656" y="719853"/>
          <a:ext cx="5760640" cy="1779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297471" y="999666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90,%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27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21024752">
            <a:off x="3178702" y="912170"/>
            <a:ext cx="957618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58871" y="846831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99%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44147" y="673509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103,8%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 rot="20828416">
            <a:off x="4118991" y="739295"/>
            <a:ext cx="1008112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 rot="21421048">
            <a:off x="5130562" y="631683"/>
            <a:ext cx="930416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 descr="C:\Users\Романова\Desktop\547687987980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950508"/>
            <a:ext cx="1728192" cy="1368151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оманова\Desktop\парт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50508"/>
            <a:ext cx="2016223" cy="136815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194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0" y="51470"/>
            <a:ext cx="9252520" cy="504056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Муниципальная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программа «Развитие культуры и туризма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Ельниковского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муниципального района до 2030 г» 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287016" y="3143254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80312" y="555526"/>
            <a:ext cx="1008112" cy="321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086513770"/>
              </p:ext>
            </p:extLst>
          </p:nvPr>
        </p:nvGraphicFramePr>
        <p:xfrm>
          <a:off x="2071670" y="857238"/>
          <a:ext cx="576064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22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237574" name="Picture 6" descr="https://i.ytimg.com/vi/-HhN8fyNFQU/hqdefaul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84001" y="1571618"/>
            <a:ext cx="2159999" cy="1620000"/>
          </a:xfrm>
          <a:prstGeom prst="rect">
            <a:avLst/>
          </a:prstGeom>
          <a:noFill/>
        </p:spPr>
      </p:pic>
      <p:pic>
        <p:nvPicPr>
          <p:cNvPr id="237576" name="Picture 8" descr="http://moyaokruga.ru/img/image_detail_new2/75a79ff9-ff57-4bb7-8689-310e9ddd41d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214428"/>
            <a:ext cx="2412000" cy="1813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69283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70"/>
            <a:ext cx="9252520" cy="504056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МП «Развитие автомобильных дорог  до 2030 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80312" y="830658"/>
            <a:ext cx="100811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891602930"/>
              </p:ext>
            </p:extLst>
          </p:nvPr>
        </p:nvGraphicFramePr>
        <p:xfrm>
          <a:off x="1571604" y="1071552"/>
          <a:ext cx="576064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347864" y="843558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153,%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80648" y="4942396"/>
            <a:ext cx="463352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23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725610">
            <a:off x="3318614" y="1188314"/>
            <a:ext cx="1165084" cy="402516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91981" y="1326446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36%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1326447"/>
            <a:ext cx="673822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110%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>
            <a:off x="4211961" y="1603446"/>
            <a:ext cx="1080120" cy="36123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>
            <a:off x="5220072" y="1604645"/>
            <a:ext cx="1002425" cy="360040"/>
          </a:xfrm>
          <a:prstGeom prst="curvedDownArrow">
            <a:avLst>
              <a:gd name="adj1" fmla="val 16274"/>
              <a:gd name="adj2" fmla="val 50704"/>
              <a:gd name="adj3" fmla="val 70353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9597"/>
            <a:ext cx="1800200" cy="136815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87791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627534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МП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«Развитие муниципальной службы в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ельниковском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муниципальном районе РМ (2019-2026) годы»</a:t>
            </a:r>
            <a:b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на 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2016-2020 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26891" y="686688"/>
            <a:ext cx="100811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802550685"/>
              </p:ext>
            </p:extLst>
          </p:nvPr>
        </p:nvGraphicFramePr>
        <p:xfrm>
          <a:off x="1619672" y="699542"/>
          <a:ext cx="576064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987952" y="1128902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4378%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24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8790148">
            <a:off x="3096066" y="1189547"/>
            <a:ext cx="1227417" cy="29182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2491" y="926531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100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68779" y="952983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82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>
            <a:off x="4272369" y="763152"/>
            <a:ext cx="1017379" cy="279121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>
            <a:off x="5268779" y="747454"/>
            <a:ext cx="930416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2050" name="Picture 2" descr="C:\Users\КОВЕНЕВА.BUDGET\Desktop\grafi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1383"/>
            <a:ext cx="1872208" cy="149641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ОВЕНЕВА.BUDGET\Desktop\a47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1682" y="952983"/>
            <a:ext cx="1922267" cy="148726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8205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0"/>
            <a:ext cx="7920881" cy="465516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cap="all" dirty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объема муниципального долга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532455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25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1331639" y="483518"/>
          <a:ext cx="6552729" cy="2466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Выгнутая вверх стрелка 19"/>
          <p:cNvSpPr/>
          <p:nvPr/>
        </p:nvSpPr>
        <p:spPr>
          <a:xfrm rot="172229">
            <a:off x="5449013" y="833472"/>
            <a:ext cx="1211219" cy="391929"/>
          </a:xfrm>
          <a:prstGeom prst="curvedDownArrow">
            <a:avLst>
              <a:gd name="adj1" fmla="val 16274"/>
              <a:gd name="adj2" fmla="val 50704"/>
              <a:gd name="adj3" fmla="val 59684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03848" y="859500"/>
            <a:ext cx="720080" cy="319500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38657" y="498471"/>
            <a:ext cx="720080" cy="30397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100,0%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42392" y="518968"/>
            <a:ext cx="684192" cy="299466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4144666" y="817274"/>
            <a:ext cx="1308063" cy="403951"/>
          </a:xfrm>
          <a:prstGeom prst="curvedDownArrow">
            <a:avLst>
              <a:gd name="adj1" fmla="val 16274"/>
              <a:gd name="adj2" fmla="val 50704"/>
              <a:gd name="adj3" fmla="val 59684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33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08912" cy="41151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ЭТАПЫ БЮДЖЕТНОГО ПРОЦЕССА</a:t>
            </a:r>
            <a:endParaRPr lang="ru-RU" sz="2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11510"/>
            <a:ext cx="8496944" cy="4644516"/>
          </a:xfrm>
          <a:noFill/>
          <a:ln w="57150">
            <a:solidFill>
              <a:schemeClr val="accent1">
                <a:lumMod val="7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984320935"/>
              </p:ext>
            </p:extLst>
          </p:nvPr>
        </p:nvGraphicFramePr>
        <p:xfrm>
          <a:off x="683568" y="573528"/>
          <a:ext cx="7919968" cy="4158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5207" y="2181730"/>
            <a:ext cx="2736304" cy="1542644"/>
          </a:xfrm>
          <a:prstGeom prst="rect">
            <a:avLst/>
          </a:prstGeom>
          <a:noFill/>
          <a:ln w="127000" cap="sq">
            <a:noFill/>
            <a:bevel/>
            <a:headEnd/>
            <a:tailEnd/>
          </a:ln>
          <a:effectLst/>
          <a:scene3d>
            <a:camera prst="orthographicFront">
              <a:rot lat="21299999" lon="0" rev="0"/>
            </a:camera>
            <a:lightRig rig="threePt" dir="t"/>
          </a:scene3d>
          <a:sp3d prstMaterial="dkEdge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рямоугольная выноска 8"/>
          <p:cNvSpPr/>
          <p:nvPr/>
        </p:nvSpPr>
        <p:spPr>
          <a:xfrm>
            <a:off x="7196097" y="4190005"/>
            <a:ext cx="1440160" cy="600164"/>
          </a:xfrm>
          <a:prstGeom prst="wedgeRectCallout">
            <a:avLst>
              <a:gd name="adj1" fmla="val -63168"/>
              <a:gd name="adj2" fmla="val -94955"/>
            </a:avLst>
          </a:prstGeom>
          <a:ln>
            <a:solidFill>
              <a:schemeClr val="tx1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3903570" y="3306820"/>
            <a:ext cx="1408868" cy="600164"/>
          </a:xfrm>
          <a:prstGeom prst="wedgeRectCallout">
            <a:avLst>
              <a:gd name="adj1" fmla="val -8794"/>
              <a:gd name="adj2" fmla="val 81173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403567" y="1719228"/>
            <a:ext cx="1440160" cy="600164"/>
          </a:xfrm>
          <a:prstGeom prst="wedgeRectCallout">
            <a:avLst>
              <a:gd name="adj1" fmla="val 48913"/>
              <a:gd name="adj2" fmla="val 83076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7502290" y="2346387"/>
            <a:ext cx="1235224" cy="938719"/>
          </a:xfrm>
          <a:prstGeom prst="wedgeRectCallout">
            <a:avLst>
              <a:gd name="adj1" fmla="val -73134"/>
              <a:gd name="adj2" fmla="val 49655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512043" y="496729"/>
            <a:ext cx="1152128" cy="600164"/>
          </a:xfrm>
          <a:prstGeom prst="wedgeRectCallout">
            <a:avLst>
              <a:gd name="adj1" fmla="val 60572"/>
              <a:gd name="adj2" fmla="val 71736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403567" y="483516"/>
            <a:ext cx="1224136" cy="864095"/>
          </a:xfrm>
          <a:prstGeom prst="wedgeRectCallout">
            <a:avLst>
              <a:gd name="adj1" fmla="val 71403"/>
              <a:gd name="adj2" fmla="val 43506"/>
            </a:avLst>
          </a:prstGeom>
          <a:solidFill>
            <a:srgbClr val="C1E0FF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Контрольно-счетная палата и 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7297217" y="627534"/>
            <a:ext cx="1235224" cy="938719"/>
          </a:xfrm>
          <a:prstGeom prst="wedgeRectCallout">
            <a:avLst>
              <a:gd name="adj1" fmla="val -72965"/>
              <a:gd name="adj2" fmla="val 90693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511579" y="3820473"/>
            <a:ext cx="1224136" cy="938719"/>
          </a:xfrm>
          <a:prstGeom prst="wedgeRectCallout">
            <a:avLst>
              <a:gd name="adj1" fmla="val 87351"/>
              <a:gd name="adj2" fmla="val 2814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11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КОВЕНЕВА.BUDGET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4875" y="2204124"/>
            <a:ext cx="1731221" cy="1648212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9" name="Скругленный прямоугольник 4"/>
          <p:cNvSpPr/>
          <p:nvPr/>
        </p:nvSpPr>
        <p:spPr>
          <a:xfrm>
            <a:off x="4148679" y="1040608"/>
            <a:ext cx="1626655" cy="9165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1450" tIns="171450" rIns="171450" bIns="171450" numCol="1" spcCol="1270" anchor="ctr" anchorCtr="0">
            <a:noAutofit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5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532519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3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" descr="http://www.lenagold.ru/fon/clipart/d/deng/deng8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1616" y="427332"/>
            <a:ext cx="2101544" cy="1776803"/>
          </a:xfrm>
          <a:prstGeom prst="rect">
            <a:avLst/>
          </a:prstGeom>
          <a:noFill/>
          <a:ln w="34925">
            <a:noFill/>
          </a:ln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3768312" y="1201870"/>
            <a:ext cx="1368152" cy="324036"/>
          </a:xfrm>
          <a:prstGeom prst="rect">
            <a:avLst/>
          </a:prstGeom>
          <a:noFill/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10711" y="1514143"/>
            <a:ext cx="2476765" cy="1187055"/>
            <a:chOff x="251735" y="-268357"/>
            <a:chExt cx="2918865" cy="1670946"/>
          </a:xfrm>
          <a:solidFill>
            <a:schemeClr val="bg1"/>
          </a:solidFill>
          <a:scene3d>
            <a:camera prst="orthographicFront"/>
            <a:lightRig rig="fla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251735" y="-268357"/>
              <a:ext cx="2918865" cy="1670946"/>
            </a:xfrm>
            <a:prstGeom prst="roundRect">
              <a:avLst>
                <a:gd name="adj" fmla="val 10000"/>
              </a:avLst>
            </a:prstGeom>
            <a:grpFill/>
            <a:ln w="57150">
              <a:solidFill>
                <a:srgbClr val="0070C0"/>
              </a:solidFill>
            </a:ln>
            <a:sp3d prstMaterial="dkEdge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325468" y="-198684"/>
              <a:ext cx="2807169" cy="145686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Помогает формировать доходную часть бюджета (налог на доходы физических лиц)</a:t>
              </a: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940876" y="1514143"/>
            <a:ext cx="2960659" cy="1243227"/>
            <a:chOff x="213772" y="3787875"/>
            <a:chExt cx="2956827" cy="1296144"/>
          </a:xfrm>
          <a:solidFill>
            <a:schemeClr val="bg1"/>
          </a:solidFill>
          <a:scene3d>
            <a:camera prst="orthographicFront"/>
            <a:lightRig rig="fla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213772" y="3787875"/>
              <a:ext cx="2956827" cy="1296144"/>
            </a:xfrm>
            <a:prstGeom prst="roundRect">
              <a:avLst>
                <a:gd name="adj" fmla="val 10000"/>
              </a:avLst>
            </a:prstGeom>
            <a:grpFill/>
            <a:ln w="57150">
              <a:solidFill>
                <a:srgbClr val="0070C0"/>
              </a:solidFill>
            </a:ln>
            <a:sp3d prstMaterial="dkEdge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80097" y="3839478"/>
              <a:ext cx="2825619" cy="120007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Получает социальные гарантии – расходная часть бюджета (образование, культура, физическая культура и спорт, социальные выплаты и др.)</a:t>
              </a: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Стрелка углом 2"/>
          <p:cNvSpPr/>
          <p:nvPr/>
        </p:nvSpPr>
        <p:spPr>
          <a:xfrm>
            <a:off x="1218992" y="715816"/>
            <a:ext cx="2086524" cy="703806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6" name="Стрелка углом 35"/>
          <p:cNvSpPr/>
          <p:nvPr/>
        </p:nvSpPr>
        <p:spPr>
          <a:xfrm rot="5400000">
            <a:off x="6513793" y="-72121"/>
            <a:ext cx="630069" cy="2353418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7" name="Стрелка углом 36"/>
          <p:cNvSpPr/>
          <p:nvPr/>
        </p:nvSpPr>
        <p:spPr>
          <a:xfrm rot="16200000">
            <a:off x="1833332" y="2139760"/>
            <a:ext cx="854219" cy="2282348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0" name="Стрелка углом 39"/>
          <p:cNvSpPr/>
          <p:nvPr/>
        </p:nvSpPr>
        <p:spPr>
          <a:xfrm rot="10800000">
            <a:off x="5651427" y="2853822"/>
            <a:ext cx="2304261" cy="998513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547936" y="123478"/>
            <a:ext cx="8291264" cy="4023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ГРАЖДАНИН - УЧАСТНИК БЮДЖЕТНОГО ПРОЦЕССА</a:t>
            </a:r>
            <a:endParaRPr lang="ru-RU" sz="2400" b="1" cap="all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489852"/>
            <a:ext cx="2304256" cy="217684"/>
          </a:xfrm>
        </p:spPr>
        <p:txBody>
          <a:bodyPr>
            <a:noAutofit/>
          </a:bodyPr>
          <a:lstStyle/>
          <a:p>
            <a:r>
              <a:rPr lang="ru-RU" sz="12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Как налогоплательщик</a:t>
            </a:r>
            <a:endParaRPr lang="ru-RU" sz="12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5580111" y="3507854"/>
            <a:ext cx="2375577" cy="216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1100" b="1" cap="all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Как получатель социальных гарантий</a:t>
            </a:r>
            <a:endParaRPr lang="ru-RU" sz="1100" b="1" cap="all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458102" y="3921900"/>
            <a:ext cx="8208909" cy="1069194"/>
          </a:xfrm>
          <a:prstGeom prst="round2DiagRect">
            <a:avLst/>
          </a:prstGeom>
          <a:solidFill>
            <a:srgbClr val="9FCFFF"/>
          </a:solidFill>
          <a:ln w="22225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Граждане –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97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65516"/>
          </a:xfrm>
        </p:spPr>
        <p:txBody>
          <a:bodyPr>
            <a:noAutofit/>
          </a:bodyPr>
          <a:lstStyle/>
          <a:p>
            <a:r>
              <a:rPr lang="ru-RU" sz="2000" b="1" cap="all" dirty="0" smtClean="0">
                <a:latin typeface="Arial Narrow" panose="020B0606020202030204" pitchFamily="34" charset="0"/>
              </a:rPr>
              <a:t>Механизм участия гражданина в бюджетном процессе</a:t>
            </a:r>
            <a:endParaRPr lang="ru-RU" sz="2000" b="1" cap="all" dirty="0"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3056" y="666732"/>
            <a:ext cx="4520910" cy="53686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Ознакомиться с ФЗ № 131 от 06.10.2003 в ред. 06.12.2011 «Об общих принципах организации местного самоуправления в РФ» и с Бюджетным Кодексом РФ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08097" y="1489517"/>
            <a:ext cx="4603183" cy="559113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Администрация </a:t>
            </a:r>
            <a:r>
              <a:rPr lang="ru-RU" sz="1200" dirty="0" err="1" smtClean="0">
                <a:solidFill>
                  <a:srgbClr val="FFFFC9"/>
                </a:solidFill>
                <a:latin typeface="Arial Narrow" panose="020B0606020202030204" pitchFamily="34" charset="0"/>
              </a:rPr>
              <a:t>Ельниковского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 муниципального района  готовит проект бюджета, который подлежит официальному опубликованию на сайте администрации и обсуждению на публичных слушаниях</a:t>
            </a:r>
            <a:endParaRPr lang="ru-RU" sz="1200" dirty="0">
              <a:solidFill>
                <a:srgbClr val="FFFFC9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95736" y="3219822"/>
            <a:ext cx="6840760" cy="102611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Публичные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слушания проводятся в целях: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1) обеспечения участия жителей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в обсуждении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проекта бюджета района;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2) выявления мнения населения 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 подготовки рекомендаций по итогам обсуждения населением проекта бюджета района;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3) изучения и обобщения предложений и рекомендаций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жителей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по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проекту бюджета района.</a:t>
            </a:r>
          </a:p>
          <a:p>
            <a:pPr algn="just"/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421162" y="2252895"/>
            <a:ext cx="7253756" cy="687173"/>
          </a:xfrm>
          <a:prstGeom prst="roundRect">
            <a:avLst/>
          </a:prstGeom>
          <a:solidFill>
            <a:srgbClr val="A6D8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Подготовить свои обоснованные предложения (изменения) в проект. Выступить в качестве активного участника, защищающего свои интересы).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Каждый житель вправе высказать свое мнение, представить материалы, письменные предложения и замечания для включения их в протокол публичных слушаний.</a:t>
            </a:r>
          </a:p>
          <a:p>
            <a:pPr algn="ctr"/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046414" y="4374598"/>
            <a:ext cx="6376872" cy="635523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FFFFC9"/>
                </a:solidFill>
                <a:latin typeface="Arial Narrow" panose="020B0606020202030204" pitchFamily="34" charset="0"/>
              </a:rPr>
              <a:t>Заключение о результатах публичных слушаний с мотивированным обоснованием принятых решений публикуется (обнародуется) в средствах массовой информации и размещается на официальном сайте 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Администрации </a:t>
            </a:r>
            <a:r>
              <a:rPr lang="ru-RU" sz="1200" dirty="0" err="1" smtClean="0">
                <a:solidFill>
                  <a:srgbClr val="FFFFC9"/>
                </a:solidFill>
                <a:latin typeface="Arial Narrow" panose="020B0606020202030204" pitchFamily="34" charset="0"/>
              </a:rPr>
              <a:t>Ельниковского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 муниципального района </a:t>
            </a:r>
            <a:r>
              <a:rPr lang="ru-RU" sz="1200" dirty="0">
                <a:solidFill>
                  <a:srgbClr val="FFFFC9"/>
                </a:solidFill>
                <a:latin typeface="Arial Narrow" panose="020B0606020202030204" pitchFamily="34" charset="0"/>
              </a:rPr>
              <a:t>в информационно-телекоммуникационной сети 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«Интернет»</a:t>
            </a:r>
            <a:endParaRPr lang="ru-RU" sz="1200" dirty="0">
              <a:solidFill>
                <a:srgbClr val="FFFFC9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2422" y="524313"/>
            <a:ext cx="1338741" cy="7708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Проявить активность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48651" y="1302844"/>
            <a:ext cx="1731978" cy="8492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Ознакомиться с проектом бюджет</a:t>
            </a:r>
            <a:r>
              <a:rPr lang="ru-RU" sz="1200" dirty="0" smtClean="0">
                <a:solidFill>
                  <a:prstClr val="black"/>
                </a:solidFill>
              </a:rPr>
              <a:t>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2422" y="2146277"/>
            <a:ext cx="1465242" cy="84928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Изложить свои предложения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934661" y="3055309"/>
            <a:ext cx="1373436" cy="901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Принять участие в публичных слушаниях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38600" y="3948906"/>
            <a:ext cx="1879414" cy="1079593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Проконтролиро-вать решение районного совета депутатов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9960163">
            <a:off x="1097200" y="1204125"/>
            <a:ext cx="245189" cy="2315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089"/>
            <a:ext cx="2987824" cy="132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трелка вниз 15"/>
          <p:cNvSpPr/>
          <p:nvPr/>
        </p:nvSpPr>
        <p:spPr>
          <a:xfrm rot="1742856">
            <a:off x="1577085" y="3893713"/>
            <a:ext cx="200942" cy="4227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0012114">
            <a:off x="972085" y="2961338"/>
            <a:ext cx="242316" cy="366903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742856">
            <a:off x="1050411" y="2098637"/>
            <a:ext cx="277651" cy="276657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556052" y="4925325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515044" y="488903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4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105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001516995"/>
              </p:ext>
            </p:extLst>
          </p:nvPr>
        </p:nvGraphicFramePr>
        <p:xfrm>
          <a:off x="491896" y="594646"/>
          <a:ext cx="8136904" cy="433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5442992" y="2565604"/>
            <a:ext cx="3274137" cy="1638182"/>
          </a:xfrm>
          <a:prstGeom prst="rect">
            <a:avLst/>
          </a:prstGeom>
          <a:solidFill>
            <a:srgbClr val="FFFFDD"/>
          </a:solidFill>
          <a:ln w="25400">
            <a:solidFill>
              <a:schemeClr val="tx1"/>
            </a:solidFill>
          </a:ln>
          <a:effectLst/>
        </p:spPr>
        <p:txBody>
          <a:bodyPr wrap="square" lIns="72000" tIns="144000" anchor="ctr" anchorCtr="0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600" b="1" dirty="0" smtClean="0"/>
          </a:p>
          <a:p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Поступления от уплаты налогов, установленных законодательством РФ  о налогах и сборах, и местных налогов, например:</a:t>
            </a:r>
          </a:p>
          <a:p>
            <a:pPr algn="l"/>
            <a:r>
              <a:rPr lang="ru-RU" sz="5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 - налог на доходы физических лиц</a:t>
            </a:r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- единый налог на вмененный доход</a:t>
            </a:r>
          </a:p>
          <a:p>
            <a:pPr algn="l"/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и иные налоговые доходы</a:t>
            </a:r>
            <a:endParaRPr lang="ru-RU" sz="56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endParaRPr lang="ru-RU" sz="3600" b="1" dirty="0" smtClean="0"/>
          </a:p>
          <a:p>
            <a:endParaRPr lang="ru-RU" sz="3600" b="1" dirty="0" smtClean="0"/>
          </a:p>
          <a:p>
            <a:endParaRPr lang="ru-RU" sz="36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98360" y="51470"/>
            <a:ext cx="8229600" cy="565572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sm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ДОХОДЫ БЮДЖЕТА района</a:t>
            </a:r>
            <a:endParaRPr lang="ru-RU" sz="2400" b="1" cap="sm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755576" y="2466593"/>
            <a:ext cx="3240361" cy="918102"/>
          </a:xfrm>
          <a:prstGeom prst="rect">
            <a:avLst/>
          </a:prstGeom>
          <a:solidFill>
            <a:srgbClr val="FFFFDD"/>
          </a:solidFill>
          <a:ln w="25400" cmpd="sng">
            <a:solidFill>
              <a:schemeClr val="tx1"/>
            </a:solidFill>
          </a:ln>
          <a:effectLst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Поступления доходов от использования муниципального имущества, от продажи имущества, платы за негативное воздействие на окружающую среду, штрафы и иные неналоговые доходы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98360" y="4356705"/>
            <a:ext cx="5112568" cy="648072"/>
          </a:xfrm>
          <a:prstGeom prst="rect">
            <a:avLst/>
          </a:prstGeom>
          <a:solidFill>
            <a:srgbClr val="FFFFDD"/>
          </a:solidFill>
          <a:ln w="25400">
            <a:solidFill>
              <a:schemeClr val="tx1"/>
            </a:solidFill>
          </a:ln>
          <a:effectLst/>
        </p:spPr>
        <p:txBody>
          <a:bodyPr wrap="square" lIns="36000" tIns="108000" rIns="36000" bIns="0" anchor="ctr" anchorCtr="0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Поступающие в бюджет денежные средства из республиканского бюджета (межбюджетные трансферты) и от физических  и юридических лиц, в том числе добровольные пожертвования</a:t>
            </a:r>
          </a:p>
          <a:p>
            <a:endParaRPr lang="ru-RU" sz="36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5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51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3792" y="123478"/>
            <a:ext cx="7772400" cy="648073"/>
          </a:xfrm>
          <a:noFill/>
        </p:spPr>
        <p:txBody>
          <a:bodyPr>
            <a:noAutofit/>
          </a:bodyPr>
          <a:lstStyle/>
          <a:p>
            <a:r>
              <a:rPr lang="ru-RU" sz="24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Куда зачисляются налоги, уплачиваемые гражданами </a:t>
            </a:r>
            <a:r>
              <a:rPr lang="ru-RU" sz="2400" b="1" cap="all" dirty="0" err="1" smtClean="0">
                <a:latin typeface="Arial Narrow" panose="020B0606020202030204" pitchFamily="34" charset="0"/>
                <a:cs typeface="Times New Roman" panose="02020603050405020304" pitchFamily="18" charset="0"/>
              </a:rPr>
              <a:t>Ельниковского</a:t>
            </a:r>
            <a:r>
              <a:rPr lang="ru-RU" sz="24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cap="all" dirty="0" err="1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</a:t>
            </a:r>
            <a:endParaRPr lang="ru-RU" sz="2400" b="1" cap="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110176874"/>
              </p:ext>
            </p:extLst>
          </p:nvPr>
        </p:nvGraphicFramePr>
        <p:xfrm>
          <a:off x="3095836" y="1131590"/>
          <a:ext cx="2592288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1237582944"/>
              </p:ext>
            </p:extLst>
          </p:nvPr>
        </p:nvGraphicFramePr>
        <p:xfrm>
          <a:off x="395536" y="1167594"/>
          <a:ext cx="2592288" cy="27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395536" y="4083923"/>
            <a:ext cx="1728192" cy="378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47936" y="4198223"/>
            <a:ext cx="1728192" cy="378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prstClr val="black"/>
              </a:solidFill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xmlns="" val="614429919"/>
              </p:ext>
            </p:extLst>
          </p:nvPr>
        </p:nvGraphicFramePr>
        <p:xfrm>
          <a:off x="5970031" y="1131590"/>
          <a:ext cx="2664296" cy="27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547936" y="4215578"/>
            <a:ext cx="1863824" cy="721376"/>
          </a:xfrm>
          <a:prstGeom prst="rect">
            <a:avLst/>
          </a:prstGeom>
          <a:gradFill>
            <a:gsLst>
              <a:gs pos="0">
                <a:schemeClr val="accent3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3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3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Земельный налог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88406" y="4188534"/>
            <a:ext cx="2016224" cy="721376"/>
          </a:xfrm>
          <a:prstGeom prst="rect">
            <a:avLst/>
          </a:prstGeom>
          <a:gradFill>
            <a:gsLst>
              <a:gs pos="0">
                <a:schemeClr val="accent5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5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5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имущество физических лиц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99992" y="4198224"/>
            <a:ext cx="1944216" cy="721375"/>
          </a:xfrm>
          <a:prstGeom prst="rect">
            <a:avLst/>
          </a:prstGeom>
          <a:gradFill>
            <a:gsLst>
              <a:gs pos="0">
                <a:schemeClr val="accent2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2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2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доходы физических лиц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63301" y="4215578"/>
            <a:ext cx="1800200" cy="722084"/>
          </a:xfrm>
          <a:prstGeom prst="rect">
            <a:avLst/>
          </a:prstGeom>
          <a:gradFill>
            <a:gsLst>
              <a:gs pos="36640">
                <a:schemeClr val="accent4">
                  <a:lumMod val="75000"/>
                </a:schemeClr>
              </a:gs>
              <a:gs pos="0">
                <a:schemeClr val="accent4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4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4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Транспортный налог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6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29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4289554612"/>
              </p:ext>
            </p:extLst>
          </p:nvPr>
        </p:nvGraphicFramePr>
        <p:xfrm>
          <a:off x="199338" y="983610"/>
          <a:ext cx="8784975" cy="3964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6012160" y="4374992"/>
            <a:ext cx="2016224" cy="4088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88900">
              <a:schemeClr val="accent6">
                <a:lumMod val="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1100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Физическая культура и спорт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47194" y="4115156"/>
            <a:ext cx="2016224" cy="278942"/>
          </a:xfrm>
          <a:prstGeom prst="rect">
            <a:avLst/>
          </a:prstGeom>
          <a:solidFill>
            <a:schemeClr val="bg1"/>
          </a:solidFill>
          <a:ln w="38100">
            <a:solidFill>
              <a:srgbClr val="8AAC46"/>
            </a:solidFill>
          </a:ln>
          <a:effectLst>
            <a:glow rad="177800">
              <a:srgbClr val="8AAC46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0700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Образование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328165" y="4783832"/>
            <a:ext cx="2016224" cy="248108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>
            <a:glow rad="127000">
              <a:srgbClr val="C0000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0800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Культура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9613" y="2219344"/>
            <a:ext cx="2006579" cy="422288"/>
          </a:xfrm>
          <a:prstGeom prst="rect">
            <a:avLst/>
          </a:prstGeom>
          <a:solidFill>
            <a:schemeClr val="bg1"/>
          </a:solidFill>
          <a:ln w="38100">
            <a:solidFill>
              <a:srgbClr val="2787A0"/>
            </a:solidFill>
          </a:ln>
          <a:effectLst>
            <a:glow rad="101600">
              <a:srgbClr val="2787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0400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Национальная экономика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9552" y="3210740"/>
            <a:ext cx="1790554" cy="411874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rgbClr val="7030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0600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Охрана окружающей среды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732241" y="3210740"/>
            <a:ext cx="1800200" cy="657154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glow rad="101600">
              <a:srgbClr val="2787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1300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Обслуживание государственного и муниципального долга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749988" y="2219344"/>
            <a:ext cx="2088232" cy="411924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0500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Жилищно-коммунальное хозяйство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297244" y="843558"/>
            <a:ext cx="2016224" cy="885035"/>
          </a:xfrm>
          <a:prstGeom prst="rect">
            <a:avLst/>
          </a:prstGeom>
          <a:solidFill>
            <a:schemeClr val="bg1"/>
          </a:solidFill>
          <a:ln w="38100">
            <a:solidFill>
              <a:srgbClr val="6D8838"/>
            </a:solidFill>
          </a:ln>
          <a:effectLst>
            <a:glow rad="114300">
              <a:schemeClr val="accent3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0300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Национальная безопасность и правоохранительная деятельность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452638" y="555526"/>
            <a:ext cx="2428444" cy="417367"/>
          </a:xfrm>
          <a:prstGeom prst="rect">
            <a:avLst/>
          </a:prstGeom>
          <a:solidFill>
            <a:schemeClr val="bg1"/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0100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Общегосударственные вопросы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89906" y="1318761"/>
            <a:ext cx="2016224" cy="40983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88900">
              <a:schemeClr val="accent6">
                <a:lumMod val="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1000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Социальная политика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39552" y="0"/>
            <a:ext cx="8208912" cy="465516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РАЗДЕЛЫ КЛАССИФИКАЦИИ РАСХОДОВ БЮДЖЕТА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6277" y="4042169"/>
            <a:ext cx="576064" cy="41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2188" y="1452029"/>
            <a:ext cx="586567" cy="43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3258" y="2227379"/>
            <a:ext cx="601192" cy="447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3188" y="4302018"/>
            <a:ext cx="607894" cy="46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06" r="18102"/>
          <a:stretch/>
        </p:blipFill>
        <p:spPr bwMode="auto">
          <a:xfrm>
            <a:off x="5220072" y="4052318"/>
            <a:ext cx="579262" cy="40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2102" y="1144264"/>
            <a:ext cx="616352" cy="3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1608" y="3242157"/>
            <a:ext cx="601220" cy="38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9199" y="2261748"/>
            <a:ext cx="617509" cy="36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1928" y="3210740"/>
            <a:ext cx="579420" cy="44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75" descr="sz_logo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7600" y="1431555"/>
            <a:ext cx="551523" cy="44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054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8468101"/>
              </p:ext>
            </p:extLst>
          </p:nvPr>
        </p:nvGraphicFramePr>
        <p:xfrm>
          <a:off x="323528" y="843558"/>
          <a:ext cx="8542739" cy="4073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080120"/>
                <a:gridCol w="864096"/>
                <a:gridCol w="936104"/>
                <a:gridCol w="864096"/>
                <a:gridCol w="936104"/>
                <a:gridCol w="864096"/>
                <a:gridCol w="909891"/>
              </a:tblGrid>
              <a:tr h="653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ПОКАЗАТЕЛИ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План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2024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План бюджета 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2025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Отклонение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2021 к 2022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 %</a:t>
                      </a:r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Проект бюджета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2026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2022 к 2023в %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Проект бюджета 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2027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2023 к 2024</a:t>
                      </a:r>
                      <a:endParaRPr kumimoji="0" lang="ru-RU" sz="11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 %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</a:tr>
              <a:tr h="267444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effectLst/>
                          <a:latin typeface="Arial Narrow" panose="020B0606020202030204" pitchFamily="34" charset="0"/>
                        </a:rPr>
                        <a:t>ДОХОДЫ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272153,7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274220,7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251009,6</a:t>
                      </a:r>
                      <a:endParaRPr lang="ru-RU" sz="10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201554,3 </a:t>
                      </a:r>
                      <a:endParaRPr lang="ru-RU" sz="10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в том числе: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налоговые</a:t>
                      </a:r>
                      <a:r>
                        <a:rPr lang="ru-RU" sz="1150" b="1" baseline="0" dirty="0" smtClean="0">
                          <a:latin typeface="Arial Narrow" panose="020B0606020202030204" pitchFamily="34" charset="0"/>
                        </a:rPr>
                        <a:t> и неналоговые доходы 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39229,9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47323,5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50556,7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56244,1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межбюджетные трансферты: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232923,8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226897,2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200452,9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201554,3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84354,7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91958,1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n-lt"/>
                          <a:ea typeface="Times New Roman"/>
                          <a:cs typeface="Times New Roman"/>
                        </a:rPr>
                        <a:t>65148,9</a:t>
                      </a:r>
                      <a:endParaRPr lang="ru-RU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62824,6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116672,3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132741,6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80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133256,5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80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80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136734,?</a:t>
                      </a:r>
                      <a:endParaRPr lang="ru-RU" sz="80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475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24240,4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2197,5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2047,5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949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Добровольные пожертвования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РАСХОДЫ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280916,4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273542,5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250103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20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256663,5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361184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ДЕФИЦИТ (ПРОФИЦИТ) +,-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-7762,7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678,2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906,6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1134,9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740352" y="555526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тыс. 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23478"/>
            <a:ext cx="8928992" cy="57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ОСНОВНЫЕ ПАРАМЕТРЫ БЮДЖЕТА ЕЛЬНИКОВСКОГО МУНИЦИПАЛЬНОГО РАЙОНА </a:t>
            </a:r>
            <a:b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2025 год </a:t>
            </a:r>
            <a:r>
              <a:rPr lang="ru-RU" sz="18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на плановый период 2026 и 2027 годов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630170" y="4894008"/>
            <a:ext cx="4723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8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127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16328</TotalTime>
  <Words>1536</Words>
  <Application>Microsoft Office PowerPoint</Application>
  <PresentationFormat>Экран (16:9)</PresentationFormat>
  <Paragraphs>594</Paragraphs>
  <Slides>27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40" baseType="lpstr">
      <vt:lpstr>Тема Office</vt:lpstr>
      <vt:lpstr>9_Тема Office</vt:lpstr>
      <vt:lpstr>13_Тема Office</vt:lpstr>
      <vt:lpstr>14_Тема Office</vt:lpstr>
      <vt:lpstr>15_Тема Office</vt:lpstr>
      <vt:lpstr>2_Тема Office</vt:lpstr>
      <vt:lpstr>3_Тема Office</vt:lpstr>
      <vt:lpstr>1_Тема Office</vt:lpstr>
      <vt:lpstr>7_Тема Office</vt:lpstr>
      <vt:lpstr>8_Тема Office</vt:lpstr>
      <vt:lpstr>10_Тема Office</vt:lpstr>
      <vt:lpstr>11_Тема Office</vt:lpstr>
      <vt:lpstr>Chart</vt:lpstr>
      <vt:lpstr>Слайд 1</vt:lpstr>
      <vt:lpstr>ЧТО ТАКОЕ муниципальный БЮДЖЕТ?</vt:lpstr>
      <vt:lpstr>ЭТАПЫ БЮДЖЕТНОГО ПРОЦЕССА</vt:lpstr>
      <vt:lpstr>Как налогоплательщик</vt:lpstr>
      <vt:lpstr>Механизм участия гражданина в бюджетном процессе</vt:lpstr>
      <vt:lpstr>Слайд 6</vt:lpstr>
      <vt:lpstr>Куда зачисляются налоги, уплачиваемые гражданами Ельниковского РАйона</vt:lpstr>
      <vt:lpstr>Слайд 8</vt:lpstr>
      <vt:lpstr>Слайд 9</vt:lpstr>
      <vt:lpstr>Слайд 10</vt:lpstr>
      <vt:lpstr>НАЛОГОВЫЕ И НЕНАЛОГОВЫЕ ДОХОДЫ БЮДЖЕТА ЕЛЬНИКОВСКОГО МУНИЦИПАЛЬНОГО РАЙОНА</vt:lpstr>
      <vt:lpstr>ДИНАМИКА ПОСТУПЛЕНИЙ НАЛОГОВЫХ И НЕНАЛОГОВЫХ ДОХОДОВ </vt:lpstr>
      <vt:lpstr>ДОЛЯ налоговых и НЕНАЛОГОВЫХ ДОХОДОВ В ОБЩИХ ДОХОДАХ БЮДЖЕТА РАЙОНА ПО ГОДАМ</vt:lpstr>
      <vt:lpstr>Слайд 14</vt:lpstr>
      <vt:lpstr>ДИНАМИКА ПОСТУПЛЕНИЙ ДОХОДОВ БЮДЖЕТА РАЙОННА</vt:lpstr>
      <vt:lpstr>Слайд 16</vt:lpstr>
      <vt:lpstr>Слайд 17</vt:lpstr>
      <vt:lpstr>Слайд 18</vt:lpstr>
      <vt:lpstr>СТРУКТУРА РАСХОДОВ БЮДЖЕТА РАЙОНА</vt:lpstr>
      <vt:lpstr>ДОЛЯ РАСХОДОВ ОТРАСЛЕЙ СОЦИАЛЬНО-КУЛЬТУРНОЙ СФЕРЫ В ОБЩИХ РАСХОДАХ БЮДЖЕТА РАЙОНА</vt:lpstr>
      <vt:lpstr>доля фонда оплаты труда работников социальной сферы в бюджете РАЙОНА</vt:lpstr>
      <vt:lpstr>Расходы бюджета РАЙОНА по отраслям социальной сферы   </vt:lpstr>
      <vt:lpstr>Муниципальная программа «Развитие образования в ельниковском МУНИЦИПАЛЬНОМ РАЙОНЕ на 2016-2026 годы</vt:lpstr>
      <vt:lpstr>Муниципальная программа «Развитие культуры и туризма Ельниковского муниципального района до 2030 г» </vt:lpstr>
      <vt:lpstr>МП «Развитие автомобильных дорог  до 2030 годы</vt:lpstr>
      <vt:lpstr>МП «Развитие муниципальной службы в ельниковском муниципальном районе РМ (2019-2026) годы» на 2016-2020 годы</vt:lpstr>
      <vt:lpstr>Динамика объема муниципального долга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КОВЕНЕВА</dc:creator>
  <cp:lastModifiedBy>User</cp:lastModifiedBy>
  <cp:revision>1663</cp:revision>
  <cp:lastPrinted>2017-12-08T09:51:41Z</cp:lastPrinted>
  <dcterms:created xsi:type="dcterms:W3CDTF">2013-10-29T07:14:12Z</dcterms:created>
  <dcterms:modified xsi:type="dcterms:W3CDTF">2025-01-14T08:22:44Z</dcterms:modified>
</cp:coreProperties>
</file>